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374" r:id="rId2"/>
    <p:sldId id="370" r:id="rId3"/>
    <p:sldId id="377" r:id="rId4"/>
    <p:sldId id="385" r:id="rId5"/>
    <p:sldId id="371" r:id="rId6"/>
    <p:sldId id="372" r:id="rId7"/>
    <p:sldId id="380" r:id="rId8"/>
    <p:sldId id="381" r:id="rId9"/>
    <p:sldId id="382" r:id="rId10"/>
    <p:sldId id="383" r:id="rId11"/>
    <p:sldId id="313" r:id="rId12"/>
    <p:sldId id="314" r:id="rId13"/>
    <p:sldId id="317" r:id="rId14"/>
    <p:sldId id="322" r:id="rId15"/>
    <p:sldId id="321" r:id="rId16"/>
    <p:sldId id="312" r:id="rId17"/>
    <p:sldId id="318" r:id="rId18"/>
    <p:sldId id="328" r:id="rId19"/>
    <p:sldId id="324" r:id="rId20"/>
    <p:sldId id="332" r:id="rId21"/>
    <p:sldId id="331" r:id="rId22"/>
    <p:sldId id="319" r:id="rId23"/>
    <p:sldId id="384" r:id="rId24"/>
    <p:sldId id="259" r:id="rId25"/>
    <p:sldId id="349" r:id="rId26"/>
    <p:sldId id="333" r:id="rId27"/>
    <p:sldId id="334" r:id="rId28"/>
    <p:sldId id="335" r:id="rId29"/>
    <p:sldId id="308" r:id="rId30"/>
    <p:sldId id="326" r:id="rId31"/>
    <p:sldId id="306" r:id="rId32"/>
    <p:sldId id="307" r:id="rId33"/>
    <p:sldId id="305" r:id="rId34"/>
    <p:sldId id="338" r:id="rId35"/>
    <p:sldId id="387" r:id="rId36"/>
    <p:sldId id="340" r:id="rId37"/>
    <p:sldId id="346" r:id="rId38"/>
    <p:sldId id="357" r:id="rId39"/>
    <p:sldId id="356" r:id="rId40"/>
    <p:sldId id="358" r:id="rId4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82F"/>
    <a:srgbClr val="00A2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8" autoAdjust="0"/>
    <p:restoredTop sz="94658" autoAdjust="0"/>
  </p:normalViewPr>
  <p:slideViewPr>
    <p:cSldViewPr>
      <p:cViewPr varScale="1">
        <p:scale>
          <a:sx n="93" d="100"/>
          <a:sy n="93" d="100"/>
        </p:scale>
        <p:origin x="87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4C943F0-17EB-47FF-9FE3-FCA6DF73159B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B2B6B8A7-2456-43A6-8734-56D6BF1176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93150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31193BFF-C46A-4637-943C-8A07AD81FBC5}" type="datetimeFigureOut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028E77D-1DAD-4162-8399-EA2A7895529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7278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8542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727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517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9286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9170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6513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13135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3846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372131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947039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54652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61212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8678513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073443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0578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32689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790980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124254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871551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042936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605533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612682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2487359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711183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059148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BF47229-8A80-4B93-9C19-4979587FD8FE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2721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1152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2903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484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5982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59488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78171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9941DE-B144-44C5-B530-1CD8FB89D380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472A-13EC-4274-9E03-7E0FEA444D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113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5739-809C-4DA2-8F7E-DDEE10E5D5AA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4EDAC-C6D2-4D88-9774-576B26165C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351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66F121-F963-4C81-996A-27985394C901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230A8-2DDB-4092-A3A7-34D0C639E3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4454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89E4C2-5A30-42BB-BE73-B05932AB1E7B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8DF8A-E0EB-45B5-8F56-1A72E156CC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8036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E33D7A-1536-4303-B9B1-12CC321C02E9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104087-A935-47AB-859C-94FBA73397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16033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E54C03-5F6E-419B-9831-A25993C199A5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4B08B-AF80-46C4-90B6-590335598A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5143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CF3BCE-4179-4623-B763-21762A6F2B71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ADC3B1-1110-4775-B0A9-48741F64CF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18189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3A5D7-A7A1-4ACF-AD87-B55A3A62ACB4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345EF-21FF-40A9-97EB-53A92A085C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6656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1778DD-0F5A-4842-ABD1-ABA54CA92B64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9B1EE-DFA2-4312-8B6C-3BD9561D7B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92154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F53966-6E7B-4F63-A423-D1AA9A5E9F23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EC0F0-B792-4DCC-A84E-BAA64DFF33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70384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E2874-1337-41E7-B3C1-2A8F2FD8A34E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E3B1D3-3939-417B-BB51-B2240D12B43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864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5AA987-04CC-4151-8DD0-81368629D078}" type="datetime1">
              <a:rPr lang="ru-RU"/>
              <a:pPr>
                <a:defRPr/>
              </a:pPr>
              <a:t>17.06.2020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BA763A8-7DC3-4AAF-9813-E142758888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lickr.com/photos/intelfreepress/17176417732/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3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TextBox 1"/>
          <p:cNvSpPr txBox="1">
            <a:spLocks noChangeArrowheads="1"/>
          </p:cNvSpPr>
          <p:nvPr/>
        </p:nvSpPr>
        <p:spPr bwMode="auto">
          <a:xfrm>
            <a:off x="1041131" y="671448"/>
            <a:ext cx="7061737" cy="1692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Интеллектуализация Техносферы: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004D86"/>
                </a:solidFill>
                <a:latin typeface="Times New Roman" pitchFamily="18" charset="0"/>
                <a:cs typeface="Times New Roman" pitchFamily="18" charset="0"/>
              </a:rPr>
              <a:t>Ближние и дальние перспективы в контексте экспоненциальных и периодических закономерностей</a:t>
            </a:r>
            <a:endParaRPr lang="ru-RU" altLang="ru-RU" sz="2400" dirty="0">
              <a:solidFill>
                <a:srgbClr val="004D8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Прямоугольник 2"/>
          <p:cNvSpPr>
            <a:spLocks noChangeArrowheads="1"/>
          </p:cNvSpPr>
          <p:nvPr/>
        </p:nvSpPr>
        <p:spPr bwMode="auto">
          <a:xfrm>
            <a:off x="2082262" y="5616381"/>
            <a:ext cx="4296153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Аноприенко Александр Яковлевич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Донецкий национальный технический университет</a:t>
            </a:r>
          </a:p>
          <a:p>
            <a:pPr eaLnBrk="1" hangingPunct="1">
              <a:spcBef>
                <a:spcPct val="0"/>
              </a:spcBef>
              <a:buNone/>
            </a:pPr>
            <a:r>
              <a:rPr lang="ru-RU" sz="1800" b="1" dirty="0">
                <a:solidFill>
                  <a:schemeClr val="tx2"/>
                </a:solidFill>
              </a:rPr>
              <a:t>Таганрог-Донецк, 17.06.2020</a:t>
            </a:r>
          </a:p>
        </p:txBody>
      </p:sp>
      <p:sp>
        <p:nvSpPr>
          <p:cNvPr id="2054" name="TextBox 4"/>
          <p:cNvSpPr txBox="1">
            <a:spLocks noChangeArrowheads="1"/>
          </p:cNvSpPr>
          <p:nvPr/>
        </p:nvSpPr>
        <p:spPr bwMode="auto">
          <a:xfrm>
            <a:off x="1762262" y="37080"/>
            <a:ext cx="623190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chemeClr val="tx2"/>
                </a:solidFill>
                <a:latin typeface="Arial" charset="0"/>
              </a:rPr>
              <a:t>Компьютерные и информационные технологии в науке, инженерии и управлении 2020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7B75AFD-7462-4FDC-8944-F7C2F280E1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CB6DC1-37A0-4DF0-80F2-5ACEF70F5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02051"/>
            <a:ext cx="9144000" cy="32842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E4126BE-0ACB-44A6-B3BB-BB850008E39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3786" y="2564904"/>
            <a:ext cx="3586337" cy="10801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9A77763-493F-43BE-BD3F-02CB1A4D68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4356" y="4063699"/>
            <a:ext cx="1733550" cy="2276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08866FF2-3D5B-4EF8-898C-159A577EF1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5323" y="3807877"/>
            <a:ext cx="2165396" cy="1508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834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BEE7621-A5DE-4775-B007-605A1C6CE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592056"/>
            <a:ext cx="7115158" cy="4905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9B7DC-7475-4D50-8D5B-53D7B5C94BD7}"/>
              </a:ext>
            </a:extLst>
          </p:cNvPr>
          <p:cNvSpPr/>
          <p:nvPr/>
        </p:nvSpPr>
        <p:spPr>
          <a:xfrm>
            <a:off x="183133" y="1070246"/>
            <a:ext cx="8504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43434"/>
                </a:solidFill>
                <a:latin typeface="Fira Sans"/>
              </a:rPr>
              <a:t>Цикл зрелости технологии (Hype cycle) компании Gartner</a:t>
            </a:r>
            <a:endParaRPr lang="ru-RU" sz="2400" b="1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22AB8-A4D9-4520-B488-932CAA91C888}"/>
              </a:ext>
            </a:extLst>
          </p:cNvPr>
          <p:cNvSpPr txBox="1"/>
          <p:nvPr/>
        </p:nvSpPr>
        <p:spPr>
          <a:xfrm>
            <a:off x="194385" y="749143"/>
            <a:ext cx="246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уже предлагалось:</a:t>
            </a:r>
          </a:p>
        </p:txBody>
      </p:sp>
    </p:spTree>
    <p:extLst>
      <p:ext uri="{BB962C8B-B14F-4D97-AF65-F5344CB8AC3E}">
        <p14:creationId xmlns:p14="http://schemas.microsoft.com/office/powerpoint/2010/main" val="9973824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A2E36C-CEFE-4FA9-9318-AC579D56A898}"/>
              </a:ext>
            </a:extLst>
          </p:cNvPr>
          <p:cNvSpPr/>
          <p:nvPr/>
        </p:nvSpPr>
        <p:spPr>
          <a:xfrm>
            <a:off x="312738" y="848564"/>
            <a:ext cx="865175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Что предлагается: система экспоненциальных закономерностей</a:t>
            </a:r>
            <a:endParaRPr lang="ru-RU" sz="2000" dirty="0"/>
          </a:p>
        </p:txBody>
      </p:sp>
      <p:sp>
        <p:nvSpPr>
          <p:cNvPr id="7" name="TextBox 2">
            <a:extLst>
              <a:ext uri="{FF2B5EF4-FFF2-40B4-BE49-F238E27FC236}">
                <a16:creationId xmlns:a16="http://schemas.microsoft.com/office/drawing/2014/main" id="{CF4F33C4-8C29-4D1C-B8F3-F89D5C2F6F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738" y="1443734"/>
            <a:ext cx="43220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>
                <a:latin typeface="Arial" charset="0"/>
              </a:rPr>
              <a:t>Эпоха закона Мура</a:t>
            </a:r>
          </a:p>
        </p:txBody>
      </p:sp>
      <p:pic>
        <p:nvPicPr>
          <p:cNvPr id="14" name="Picture 2" descr="F:\!3_Информатика и кибернетика 2017 2 статьи 1 ГБ\img_nonIT 140\__Нооритмы_01_1.png">
            <a:extLst>
              <a:ext uri="{FF2B5EF4-FFF2-40B4-BE49-F238E27FC236}">
                <a16:creationId xmlns:a16="http://schemas.microsoft.com/office/drawing/2014/main" id="{E9109F62-909E-4A94-B7F8-B24BC0BEF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167" y="1334631"/>
            <a:ext cx="3144883" cy="5155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2">
            <a:extLst>
              <a:ext uri="{FF2B5EF4-FFF2-40B4-BE49-F238E27FC236}">
                <a16:creationId xmlns:a16="http://schemas.microsoft.com/office/drawing/2014/main" id="{FAAC38EF-8ECE-4323-A526-5AC06F11DD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1366789"/>
            <a:ext cx="3454268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algn="r" eaLnBrk="1" hangingPunct="1"/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1994-2014: </a:t>
            </a:r>
            <a:endParaRPr lang="en-US" altLang="ru-RU" sz="2000" b="1" dirty="0">
              <a:solidFill>
                <a:srgbClr val="C00000"/>
              </a:solidFill>
              <a:latin typeface="Arial" charset="0"/>
            </a:endParaRPr>
          </a:p>
          <a:p>
            <a:pPr algn="r" eaLnBrk="1" hangingPunct="1"/>
            <a:r>
              <a:rPr lang="ru-RU" altLang="ru-RU" sz="2000" dirty="0">
                <a:latin typeface="Arial" charset="0"/>
              </a:rPr>
              <a:t>Экспоненциальный рост</a:t>
            </a:r>
            <a:r>
              <a:rPr lang="en-US" altLang="ru-RU" sz="2000" dirty="0">
                <a:latin typeface="Arial" charset="0"/>
              </a:rPr>
              <a:t> </a:t>
            </a:r>
            <a:r>
              <a:rPr lang="ru-RU" altLang="ru-RU" sz="2000" dirty="0">
                <a:latin typeface="Arial" charset="0"/>
              </a:rPr>
              <a:t>количества </a:t>
            </a:r>
          </a:p>
          <a:p>
            <a:pPr algn="r" eaLnBrk="1" hangingPunct="1"/>
            <a:r>
              <a:rPr lang="ru-RU" altLang="ru-RU" sz="2000" dirty="0">
                <a:latin typeface="Arial" charset="0"/>
              </a:rPr>
              <a:t>«законов Мура» (</a:t>
            </a:r>
            <a:r>
              <a:rPr lang="en-US" altLang="ru-RU" sz="2000" dirty="0">
                <a:latin typeface="Arial" charset="0"/>
              </a:rPr>
              <a:t>J1)</a:t>
            </a:r>
            <a:endParaRPr lang="ru-RU" altLang="ru-RU" sz="2000" dirty="0">
              <a:latin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DBBBA51-CED6-4654-8180-2C03362BF9D6}"/>
              </a:ext>
            </a:extLst>
          </p:cNvPr>
          <p:cNvSpPr txBox="1"/>
          <p:nvPr/>
        </p:nvSpPr>
        <p:spPr>
          <a:xfrm>
            <a:off x="107950" y="2178449"/>
            <a:ext cx="7057317" cy="40626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/>
              <a:t>При изобилии </a:t>
            </a:r>
          </a:p>
          <a:p>
            <a:r>
              <a:rPr lang="ru-RU" sz="3200" dirty="0"/>
              <a:t>«законов Мура»:</a:t>
            </a:r>
          </a:p>
          <a:p>
            <a:endParaRPr lang="ru-RU" sz="2000" b="1" dirty="0"/>
          </a:p>
          <a:p>
            <a:r>
              <a:rPr lang="ru-RU" sz="2800" b="1" dirty="0"/>
              <a:t>Как не запутаться?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Систематизировать!</a:t>
            </a:r>
          </a:p>
          <a:p>
            <a:endParaRPr lang="ru-RU" b="1" dirty="0"/>
          </a:p>
          <a:p>
            <a:r>
              <a:rPr lang="ru-RU" sz="2400" b="1" dirty="0"/>
              <a:t>Как оценить среднесрочный и долгосрочный рост?</a:t>
            </a:r>
          </a:p>
          <a:p>
            <a:r>
              <a:rPr lang="ru-RU" sz="2400" dirty="0"/>
              <a:t>Период удвоения не годится:</a:t>
            </a:r>
          </a:p>
          <a:p>
            <a:r>
              <a:rPr lang="ru-RU" sz="2800" b="1" dirty="0">
                <a:solidFill>
                  <a:srgbClr val="C00000"/>
                </a:solidFill>
              </a:rPr>
              <a:t>Человек плохо понимает изменения!</a:t>
            </a:r>
          </a:p>
          <a:p>
            <a:r>
              <a:rPr lang="ru-RU" sz="2400" b="1" dirty="0"/>
              <a:t>«Парадокс изобретателя шахмат»…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A4E512-6539-4AA8-8B9D-CAEEED687A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47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A2E36C-CEFE-4FA9-9318-AC579D56A898}"/>
              </a:ext>
            </a:extLst>
          </p:cNvPr>
          <p:cNvSpPr/>
          <p:nvPr/>
        </p:nvSpPr>
        <p:spPr>
          <a:xfrm>
            <a:off x="395536" y="849589"/>
            <a:ext cx="8137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Парадокс изобретателя шахмат </a:t>
            </a:r>
            <a:endParaRPr lang="ru-RU" sz="2800" dirty="0"/>
          </a:p>
        </p:txBody>
      </p:sp>
      <p:pic>
        <p:nvPicPr>
          <p:cNvPr id="6" name="Picture 12" descr="doroga v budushee kniga Дорога в будущее — Билл Гейтс">
            <a:extLst>
              <a:ext uri="{FF2B5EF4-FFF2-40B4-BE49-F238E27FC236}">
                <a16:creationId xmlns:a16="http://schemas.microsoft.com/office/drawing/2014/main" id="{77E339B9-F5F3-4110-BF58-DF4B88EE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62" y="1300783"/>
            <a:ext cx="1692687" cy="198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9_2015\publ_conf\2015_12_15 ИТ форум КНТ\ajedrez_chessboard.jpg">
            <a:extLst>
              <a:ext uri="{FF2B5EF4-FFF2-40B4-BE49-F238E27FC236}">
                <a16:creationId xmlns:a16="http://schemas.microsoft.com/office/drawing/2014/main" id="{D7DFE517-5B69-4E6F-A3DB-FE36E240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43325"/>
            <a:ext cx="5715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9_2015\publ_conf\2015_12_15 ИТ форум КНТ\шахматы.jpg">
            <a:extLst>
              <a:ext uri="{FF2B5EF4-FFF2-40B4-BE49-F238E27FC236}">
                <a16:creationId xmlns:a16="http://schemas.microsoft.com/office/drawing/2014/main" id="{C8B41DBB-BDC7-45B2-B593-8B8A5917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30051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:\9_2015\publ_conf\2015_12_15 ИТ форум КНТ\exponential-growth (1).jpg">
            <a:extLst>
              <a:ext uri="{FF2B5EF4-FFF2-40B4-BE49-F238E27FC236}">
                <a16:creationId xmlns:a16="http://schemas.microsoft.com/office/drawing/2014/main" id="{D9BADD4D-0CF2-4B60-9520-C8CF108E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565650"/>
            <a:ext cx="2144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11">
            <a:extLst>
              <a:ext uri="{FF2B5EF4-FFF2-40B4-BE49-F238E27FC236}">
                <a16:creationId xmlns:a16="http://schemas.microsoft.com/office/drawing/2014/main" id="{AC337D7F-C550-49CA-B394-BEB90E5DF2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1813" y="1500188"/>
            <a:ext cx="40005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Ал-Бируни в книге «Индия» рассказывает древнюю легенду, которая приписывает изобретение шахмат некоему брамину. За своё изобретение он попросил у раджи незначительную, на первый взгляд, награду: столько пшеничных зёрен, сколько окажется на шахматной доске, если </a:t>
            </a:r>
            <a:r>
              <a:rPr lang="ru-RU" altLang="ru-RU" sz="1400" b="1">
                <a:latin typeface="Arial" panose="020B0604020202020204" pitchFamily="34" charset="0"/>
                <a:cs typeface="Arial" panose="020B0604020202020204" pitchFamily="34" charset="0"/>
              </a:rPr>
              <a:t>на первую клетку положить одно зерно, на вторую — два зерна, на третью — четыре зерна и т. д.</a:t>
            </a: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altLang="ru-RU"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B0888D91-2485-47B4-A17E-A38A80C64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3357563"/>
            <a:ext cx="22145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«Опыт повседневной жизни бессилен перед скрытым смыслом периодически удваивающихся чисел - экспоненциальной прогрессией…»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  <a:cs typeface="Arial" panose="020B0604020202020204" pitchFamily="34" charset="0"/>
              </a:rPr>
              <a:t>Билл Гейтс,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28A04C2-464D-45B1-A27D-92070AB6801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2184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A2E36C-CEFE-4FA9-9318-AC579D56A898}"/>
              </a:ext>
            </a:extLst>
          </p:cNvPr>
          <p:cNvSpPr/>
          <p:nvPr/>
        </p:nvSpPr>
        <p:spPr>
          <a:xfrm>
            <a:off x="401114" y="833293"/>
            <a:ext cx="8137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dirty="0">
                <a:solidFill>
                  <a:srgbClr val="C00000"/>
                </a:solidFill>
                <a:latin typeface="Arial" charset="0"/>
              </a:rPr>
              <a:t>Парадокс изобретателя шахмат </a:t>
            </a:r>
            <a:endParaRPr lang="ru-RU" sz="2800" dirty="0"/>
          </a:p>
        </p:txBody>
      </p:sp>
      <p:pic>
        <p:nvPicPr>
          <p:cNvPr id="6" name="Picture 12" descr="doroga v budushee kniga Дорога в будущее — Билл Гейтс">
            <a:extLst>
              <a:ext uri="{FF2B5EF4-FFF2-40B4-BE49-F238E27FC236}">
                <a16:creationId xmlns:a16="http://schemas.microsoft.com/office/drawing/2014/main" id="{77E339B9-F5F3-4110-BF58-DF4B88EE1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3662" y="1300783"/>
            <a:ext cx="1692687" cy="1985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 descr="F:\9_2015\publ_conf\2015_12_15 ИТ форум КНТ\ajedrez_chessboard.jpg">
            <a:extLst>
              <a:ext uri="{FF2B5EF4-FFF2-40B4-BE49-F238E27FC236}">
                <a16:creationId xmlns:a16="http://schemas.microsoft.com/office/drawing/2014/main" id="{D7DFE517-5B69-4E6F-A3DB-FE36E240A2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743325"/>
            <a:ext cx="5715000" cy="283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F:\9_2015\publ_conf\2015_12_15 ИТ форум КНТ\шахматы.jpg">
            <a:extLst>
              <a:ext uri="{FF2B5EF4-FFF2-40B4-BE49-F238E27FC236}">
                <a16:creationId xmlns:a16="http://schemas.microsoft.com/office/drawing/2014/main" id="{C8B41DBB-BDC7-45B2-B593-8B8A59176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628775"/>
            <a:ext cx="3005138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:\9_2015\publ_conf\2015_12_15 ИТ форум КНТ\exponential-growth (1).jpg">
            <a:extLst>
              <a:ext uri="{FF2B5EF4-FFF2-40B4-BE49-F238E27FC236}">
                <a16:creationId xmlns:a16="http://schemas.microsoft.com/office/drawing/2014/main" id="{D9BADD4D-0CF2-4B60-9520-C8CF108E0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4565650"/>
            <a:ext cx="2144713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2">
            <a:extLst>
              <a:ext uri="{FF2B5EF4-FFF2-40B4-BE49-F238E27FC236}">
                <a16:creationId xmlns:a16="http://schemas.microsoft.com/office/drawing/2014/main" id="{B0888D91-2485-47B4-A17E-A38A80C641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15125" y="3357563"/>
            <a:ext cx="2214563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latin typeface="Arial" panose="020B0604020202020204" pitchFamily="34" charset="0"/>
                <a:cs typeface="Arial" panose="020B0604020202020204" pitchFamily="34" charset="0"/>
              </a:rPr>
              <a:t>«Опыт повседневной жизни бессилен перед скрытым смыслом периодически удваивающихся чисел - экспоненциальной прогрессией…»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endParaRPr lang="ru-RU" altLang="ru-RU" sz="14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  <a:cs typeface="Arial" panose="020B0604020202020204" pitchFamily="34" charset="0"/>
              </a:rPr>
              <a:t>Билл Гейтс, </a:t>
            </a:r>
          </a:p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400" i="1">
                <a:latin typeface="Arial" panose="020B0604020202020204" pitchFamily="34" charset="0"/>
                <a:cs typeface="Arial" panose="020B0604020202020204" pitchFamily="34" charset="0"/>
              </a:rPr>
              <a:t>1996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7ED75402-838A-447A-A072-0B1EEFE02C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216" y="1318813"/>
            <a:ext cx="4306319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Оказалось, что такого количества зерна нет на всей планете (оно равно 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altLang="ru-RU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64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− 1 ≈1,845×10</a:t>
            </a:r>
            <a:r>
              <a:rPr lang="ru-RU" altLang="ru-RU" sz="16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r>
              <a:rPr lang="ru-RU" altLang="ru-RU" sz="1600" b="1" dirty="0">
                <a:latin typeface="Arial" panose="020B0604020202020204" pitchFamily="34" charset="0"/>
                <a:cs typeface="Arial" panose="020B0604020202020204" pitchFamily="34" charset="0"/>
              </a:rPr>
              <a:t> зёрен</a:t>
            </a:r>
            <a:r>
              <a:rPr lang="ru-RU" altLang="ru-RU" sz="1600" dirty="0">
                <a:latin typeface="Arial" panose="020B0604020202020204" pitchFamily="34" charset="0"/>
                <a:cs typeface="Arial" panose="020B0604020202020204" pitchFamily="34" charset="0"/>
              </a:rPr>
              <a:t>, чего достаточно, чтобы заполнить хранилище объёмом 180 км³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это </a:t>
            </a:r>
            <a:r>
              <a:rPr lang="ru-RU" alt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больше, чем весь урожай пшеницы, собранный за всю историю человечества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, и </a:t>
            </a:r>
            <a:r>
              <a:rPr lang="ru-RU" altLang="ru-RU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их подсчет ушло бы более 500 млрд. лет</a:t>
            </a:r>
            <a:r>
              <a:rPr lang="ru-RU" alt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!)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3B599E5-5711-4515-8F08-3826B822D3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5107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4EB2E3B6-1CF9-4153-BA49-12F9BCC2E2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74" y="696049"/>
            <a:ext cx="2381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charset="0"/>
              </a:rPr>
              <a:t>Экспоненциальная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charset="0"/>
              </a:rPr>
              <a:t>составляющая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charset="0"/>
              </a:rPr>
              <a:t>прогресса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1D447F6-E1F3-49C5-9352-F0DF63BDB5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04" y="1641475"/>
            <a:ext cx="8820150" cy="169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2BA9482F-78C1-41F6-9BBF-3F87B6CE2C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1760" y="890588"/>
            <a:ext cx="666995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Систематизация: </a:t>
            </a:r>
            <a:r>
              <a:rPr lang="ru-RU" altLang="ru-RU" sz="2000" b="1" dirty="0">
                <a:latin typeface="Arial" charset="0"/>
              </a:rPr>
              <a:t>Семейство 3-х закономерностей, обобщающих закон Мура для 10-летних периодов</a:t>
            </a:r>
          </a:p>
        </p:txBody>
      </p:sp>
      <p:pic>
        <p:nvPicPr>
          <p:cNvPr id="8" name="Picture 2" descr="E:\_1_Вестник ДонНТУ Пятая волна индустриализации и обобщ закон Мура\img_L\_M1_Интернет_вещей_1.png">
            <a:extLst>
              <a:ext uri="{FF2B5EF4-FFF2-40B4-BE49-F238E27FC236}">
                <a16:creationId xmlns:a16="http://schemas.microsoft.com/office/drawing/2014/main" id="{76A1BE09-C00F-418F-A240-D246BE896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9717" y="3465513"/>
            <a:ext cx="421640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 descr="E:\_1_Вестник ДонНТУ Пятая волна индустриализации и обобщ закон Мура\img_L\_M1_Интернет_1b.png">
            <a:extLst>
              <a:ext uri="{FF2B5EF4-FFF2-40B4-BE49-F238E27FC236}">
                <a16:creationId xmlns:a16="http://schemas.microsoft.com/office/drawing/2014/main" id="{4F5494D2-F926-4013-9EAB-9CD06F49BF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22" y="4179302"/>
            <a:ext cx="3382962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0">
            <a:extLst>
              <a:ext uri="{FF2B5EF4-FFF2-40B4-BE49-F238E27FC236}">
                <a16:creationId xmlns:a16="http://schemas.microsoft.com/office/drawing/2014/main" id="{7FC5D3A9-874A-4B5E-BE88-EF73CBAA4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105" y="3436169"/>
            <a:ext cx="38846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00000"/>
                </a:solidFill>
                <a:latin typeface="Arial" charset="0"/>
              </a:rPr>
              <a:t>М1: Мировой рост количества программируемых устройств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8775A1-0FE0-48AB-8366-977A8AC7EA4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021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819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6A168B5-4FB2-4F3B-82AD-FFB0C755A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750" y="1020639"/>
            <a:ext cx="238125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charset="0"/>
              </a:rPr>
              <a:t>Экспоненциальная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charset="0"/>
              </a:rPr>
              <a:t>составляющая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chemeClr val="accent2"/>
                </a:solidFill>
                <a:latin typeface="Arial" charset="0"/>
              </a:rPr>
              <a:t>прогресса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823F4634-AFCB-4993-8F46-DE0156EDD7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36850" y="1050217"/>
            <a:ext cx="6299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Систематизация: </a:t>
            </a:r>
            <a:r>
              <a:rPr lang="en-US" altLang="ru-RU" sz="2000" b="1" dirty="0">
                <a:latin typeface="Arial" charset="0"/>
              </a:rPr>
              <a:t>L</a:t>
            </a:r>
            <a:r>
              <a:rPr lang="ru-RU" altLang="ru-RU" sz="2000" b="1" dirty="0">
                <a:latin typeface="Arial" charset="0"/>
              </a:rPr>
              <a:t> -</a:t>
            </a:r>
            <a:r>
              <a:rPr lang="ru-RU" altLang="ru-RU" sz="2000" dirty="0">
                <a:latin typeface="Arial" charset="0"/>
              </a:rPr>
              <a:t> Основное </a:t>
            </a:r>
            <a:r>
              <a:rPr lang="ru-RU" altLang="ru-RU" sz="2000" b="1" dirty="0">
                <a:latin typeface="Arial" charset="0"/>
              </a:rPr>
              <a:t>«6-скоростное» обобщение </a:t>
            </a:r>
            <a:r>
              <a:rPr lang="ru-RU" altLang="ru-RU" sz="2000" dirty="0">
                <a:latin typeface="Arial" charset="0"/>
              </a:rPr>
              <a:t>закона Мура (</a:t>
            </a:r>
            <a:r>
              <a:rPr lang="en-US" altLang="ru-RU" sz="2000" dirty="0">
                <a:latin typeface="Arial" charset="0"/>
              </a:rPr>
              <a:t>S – </a:t>
            </a:r>
            <a:r>
              <a:rPr lang="ru-RU" altLang="ru-RU" sz="2000" dirty="0">
                <a:latin typeface="Arial" charset="0"/>
              </a:rPr>
              <a:t>для </a:t>
            </a:r>
            <a:r>
              <a:rPr lang="ru-RU" altLang="ru-RU" sz="2000" dirty="0" err="1">
                <a:latin typeface="Arial" charset="0"/>
              </a:rPr>
              <a:t>разл</a:t>
            </a:r>
            <a:r>
              <a:rPr lang="ru-RU" altLang="ru-RU" sz="2000" dirty="0">
                <a:latin typeface="Arial" charset="0"/>
              </a:rPr>
              <a:t>. периодов)</a:t>
            </a:r>
          </a:p>
        </p:txBody>
      </p:sp>
      <p:pic>
        <p:nvPicPr>
          <p:cNvPr id="7" name="Picture 2" descr="E:\_1_Вестник ДонНТУ Пятая волна индустриализации и обобщ закон Мура\img_L\_LX.png">
            <a:extLst>
              <a:ext uri="{FF2B5EF4-FFF2-40B4-BE49-F238E27FC236}">
                <a16:creationId xmlns:a16="http://schemas.microsoft.com/office/drawing/2014/main" id="{11D4FB62-AAB5-445C-9607-0DF85EA00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976314"/>
            <a:ext cx="8764587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2D502DA-BDB9-4753-9242-20DEE83793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950" y="4756027"/>
            <a:ext cx="10366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М1 = </a:t>
            </a:r>
            <a:r>
              <a:rPr lang="en-US" altLang="ru-RU">
                <a:solidFill>
                  <a:srgbClr val="C00000"/>
                </a:solidFill>
              </a:rPr>
              <a:t>L2</a:t>
            </a:r>
          </a:p>
          <a:p>
            <a:pPr eaLnBrk="1" hangingPunct="1"/>
            <a:r>
              <a:rPr lang="ru-RU" altLang="ru-RU" b="1">
                <a:solidFill>
                  <a:srgbClr val="C00000"/>
                </a:solidFill>
              </a:rPr>
              <a:t>М</a:t>
            </a:r>
            <a:r>
              <a:rPr lang="en-US" altLang="ru-RU" b="1">
                <a:solidFill>
                  <a:srgbClr val="C00000"/>
                </a:solidFill>
              </a:rPr>
              <a:t>2</a:t>
            </a:r>
            <a:r>
              <a:rPr lang="ru-RU" altLang="ru-RU" b="1">
                <a:solidFill>
                  <a:srgbClr val="C00000"/>
                </a:solidFill>
              </a:rPr>
              <a:t> = </a:t>
            </a:r>
            <a:r>
              <a:rPr lang="en-US" altLang="ru-RU" b="1">
                <a:solidFill>
                  <a:srgbClr val="C00000"/>
                </a:solidFill>
              </a:rPr>
              <a:t>L4</a:t>
            </a:r>
          </a:p>
          <a:p>
            <a:pPr eaLnBrk="1" hangingPunct="1"/>
            <a:r>
              <a:rPr lang="ru-RU" altLang="ru-RU">
                <a:solidFill>
                  <a:srgbClr val="C00000"/>
                </a:solidFill>
              </a:rPr>
              <a:t>М</a:t>
            </a:r>
            <a:r>
              <a:rPr lang="en-US" altLang="ru-RU">
                <a:solidFill>
                  <a:srgbClr val="C00000"/>
                </a:solidFill>
              </a:rPr>
              <a:t>3</a:t>
            </a:r>
            <a:r>
              <a:rPr lang="ru-RU" altLang="ru-RU">
                <a:solidFill>
                  <a:srgbClr val="C00000"/>
                </a:solidFill>
              </a:rPr>
              <a:t> = </a:t>
            </a:r>
            <a:r>
              <a:rPr lang="en-US" altLang="ru-RU">
                <a:solidFill>
                  <a:srgbClr val="C00000"/>
                </a:solidFill>
              </a:rPr>
              <a:t>L6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7DC5AA07-0F7F-40AF-9FE2-F6DDFB707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0825" y="4765552"/>
            <a:ext cx="7318375" cy="1630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Переход от 10-летних к 20-летним базовым периодам </a:t>
            </a:r>
            <a:r>
              <a:rPr lang="ru-RU" altLang="ru-RU" sz="2000" dirty="0">
                <a:latin typeface="Arial" charset="0"/>
              </a:rPr>
              <a:t>позволяет учесть </a:t>
            </a:r>
            <a:r>
              <a:rPr lang="ru-RU" altLang="ru-RU" sz="2000" dirty="0">
                <a:solidFill>
                  <a:srgbClr val="C00000"/>
                </a:solidFill>
                <a:latin typeface="Arial" charset="0"/>
              </a:rPr>
              <a:t>практически все варианты экспоненциального роста в информационно-компьютерных технологиях</a:t>
            </a:r>
            <a:r>
              <a:rPr lang="ru-RU" altLang="ru-RU" sz="2000" dirty="0">
                <a:latin typeface="Arial" charset="0"/>
              </a:rPr>
              <a:t> (в том числе </a:t>
            </a:r>
            <a:r>
              <a:rPr lang="en-US" altLang="ru-RU" sz="2000" dirty="0">
                <a:latin typeface="Arial" charset="0"/>
              </a:rPr>
              <a:t>L3 </a:t>
            </a:r>
            <a:r>
              <a:rPr lang="ru-RU" altLang="ru-RU" sz="2000" dirty="0">
                <a:latin typeface="Arial" charset="0"/>
              </a:rPr>
              <a:t>– Закон Мура 1975, </a:t>
            </a:r>
            <a:r>
              <a:rPr lang="en-US" altLang="ru-RU" sz="2000" dirty="0">
                <a:latin typeface="Arial" charset="0"/>
              </a:rPr>
              <a:t>L5 – </a:t>
            </a:r>
            <a:r>
              <a:rPr lang="ru-RU" altLang="ru-RU" sz="2000" dirty="0">
                <a:latin typeface="Arial" charset="0"/>
              </a:rPr>
              <a:t>один из наиболее быстрых вариантов роста в ИКТ)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9207E81-4B98-451E-8C39-A7C4A5935D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5727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81909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A2E36C-CEFE-4FA9-9318-AC579D56A898}"/>
              </a:ext>
            </a:extLst>
          </p:cNvPr>
          <p:cNvSpPr/>
          <p:nvPr/>
        </p:nvSpPr>
        <p:spPr>
          <a:xfrm>
            <a:off x="197178" y="813542"/>
            <a:ext cx="87496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Дальнейшее обобщение систематизации экспоненциального роста</a:t>
            </a:r>
            <a:endParaRPr lang="ru-RU" sz="2000" dirty="0"/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1388B89F-A097-421E-9552-75A2CBF2BA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178" y="1179386"/>
            <a:ext cx="2202210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Базовый период может быть разным!</a:t>
            </a:r>
          </a:p>
          <a:p>
            <a:pPr marL="342900" indent="-342900" eaLnBrk="1" hangingPunct="1">
              <a:spcBef>
                <a:spcPct val="0"/>
              </a:spcBef>
              <a:buFont typeface="+mj-lt"/>
              <a:buAutoNum type="arabicPeriod"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Шкала </a:t>
            </a:r>
            <a:r>
              <a:rPr lang="ru-RU" altLang="ru-RU" sz="1800" b="1" dirty="0" err="1">
                <a:solidFill>
                  <a:srgbClr val="C00000"/>
                </a:solidFill>
                <a:latin typeface="Arial" charset="0"/>
              </a:rPr>
              <a:t>д.б</a:t>
            </a: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. непрерывной!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206FF6E6-6489-4EF8-ABD7-4CD23DB919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2708275"/>
            <a:ext cx="5658594" cy="3600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">
            <a:extLst>
              <a:ext uri="{FF2B5EF4-FFF2-40B4-BE49-F238E27FC236}">
                <a16:creationId xmlns:a16="http://schemas.microsoft.com/office/drawing/2014/main" id="{BF91BC90-74A8-42C5-B3B2-C14354E404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73288" y="1168652"/>
            <a:ext cx="387092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sz="1600" b="1" dirty="0">
                <a:solidFill>
                  <a:srgbClr val="C00000"/>
                </a:solidFill>
                <a:latin typeface="Arial" charset="0"/>
              </a:rPr>
              <a:t>Полная систематизация: </a:t>
            </a:r>
          </a:p>
          <a:p>
            <a:pPr eaLnBrk="1" hangingPunct="1"/>
            <a:r>
              <a:rPr lang="ru-RU" altLang="ru-RU" sz="1600" b="1" dirty="0">
                <a:latin typeface="Arial" charset="0"/>
              </a:rPr>
              <a:t>4 семейства экспоненциальных закономерностей: М, </a:t>
            </a:r>
            <a:r>
              <a:rPr lang="en-US" altLang="ru-RU" sz="1600" b="1" dirty="0">
                <a:latin typeface="Arial" charset="0"/>
              </a:rPr>
              <a:t>L</a:t>
            </a:r>
            <a:r>
              <a:rPr lang="ru-RU" altLang="ru-RU" sz="1600" b="1" dirty="0">
                <a:latin typeface="Arial" charset="0"/>
              </a:rPr>
              <a:t>,</a:t>
            </a:r>
            <a:r>
              <a:rPr lang="en-US" altLang="ru-RU" sz="1600" b="1" dirty="0">
                <a:latin typeface="Arial" charset="0"/>
              </a:rPr>
              <a:t> S</a:t>
            </a:r>
            <a:r>
              <a:rPr lang="ru-RU" altLang="ru-RU" sz="1600" b="1" dirty="0">
                <a:latin typeface="Arial" charset="0"/>
              </a:rPr>
              <a:t> и</a:t>
            </a:r>
            <a:r>
              <a:rPr lang="en-US" altLang="ru-RU" sz="1600" b="1" dirty="0">
                <a:latin typeface="Arial" charset="0"/>
              </a:rPr>
              <a:t> </a:t>
            </a:r>
            <a:r>
              <a:rPr lang="en-US" altLang="ru-RU" sz="1600" b="1" dirty="0">
                <a:solidFill>
                  <a:srgbClr val="C00000"/>
                </a:solidFill>
                <a:latin typeface="Arial" charset="0"/>
              </a:rPr>
              <a:t>J</a:t>
            </a:r>
            <a:r>
              <a:rPr lang="ru-RU" altLang="ru-RU" sz="1600" dirty="0">
                <a:latin typeface="Arial" charset="0"/>
              </a:rPr>
              <a:t>, отличающихся степенью детализации и базовым периодом</a:t>
            </a:r>
            <a:r>
              <a:rPr lang="en-US" altLang="ru-RU" sz="1600" dirty="0">
                <a:latin typeface="Arial" charset="0"/>
              </a:rPr>
              <a:t>.</a:t>
            </a: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3D10D513-2FA4-468F-9F4F-66ACC32AC9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631" y="2595573"/>
            <a:ext cx="3249528" cy="3816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charset="0"/>
              </a:defRPr>
            </a:lvl9pPr>
          </a:lstStyle>
          <a:p>
            <a:pPr eaLnBrk="1" hangingPunct="1"/>
            <a:r>
              <a:rPr lang="ru-RU" altLang="ru-RU" dirty="0">
                <a:latin typeface="Arial" charset="0"/>
              </a:rPr>
              <a:t>Цифровые индексы обозначают </a:t>
            </a:r>
            <a:r>
              <a:rPr lang="ru-RU" altLang="ru-RU" b="1" dirty="0">
                <a:latin typeface="Arial" charset="0"/>
              </a:rPr>
              <a:t>количество десятичных порядков роста </a:t>
            </a:r>
            <a:r>
              <a:rPr lang="ru-RU" altLang="ru-RU" dirty="0">
                <a:latin typeface="Arial" charset="0"/>
              </a:rPr>
              <a:t>за базовый период (10, 20, 200… лет):</a:t>
            </a:r>
          </a:p>
          <a:p>
            <a:pPr eaLnBrk="1" hangingPunct="1"/>
            <a:r>
              <a:rPr lang="ru-RU" altLang="ru-RU" dirty="0">
                <a:latin typeface="Arial" charset="0"/>
              </a:rPr>
              <a:t>М – за 10 лет (3 закономерности);</a:t>
            </a:r>
          </a:p>
          <a:p>
            <a:pPr eaLnBrk="1" hangingPunct="1"/>
            <a:r>
              <a:rPr lang="en-US" altLang="ru-RU" dirty="0">
                <a:latin typeface="Arial" charset="0"/>
              </a:rPr>
              <a:t>L, S – 6 </a:t>
            </a:r>
            <a:r>
              <a:rPr lang="ru-RU" altLang="ru-RU" dirty="0">
                <a:latin typeface="Arial" charset="0"/>
              </a:rPr>
              <a:t>базовых закономерностей за 20 лет</a:t>
            </a:r>
          </a:p>
          <a:p>
            <a:pPr eaLnBrk="1" hangingPunct="1"/>
            <a:r>
              <a:rPr lang="en-US" altLang="ru-RU" sz="2000" b="1" dirty="0">
                <a:solidFill>
                  <a:srgbClr val="C00000"/>
                </a:solidFill>
                <a:latin typeface="Arial" charset="0"/>
              </a:rPr>
              <a:t>J – </a:t>
            </a:r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количество порядков роста за базовый период в 20, 200, 2000 … лет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6397E7B-D8A3-4553-B8E5-2056679CC6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2784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A2E36C-CEFE-4FA9-9318-AC579D56A898}"/>
              </a:ext>
            </a:extLst>
          </p:cNvPr>
          <p:cNvSpPr/>
          <p:nvPr/>
        </p:nvSpPr>
        <p:spPr>
          <a:xfrm>
            <a:off x="210786" y="838876"/>
            <a:ext cx="8722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Arial" charset="0"/>
              </a:rPr>
              <a:t>Примеры экспоненциального роста в процессах интеллектуализации техносферы:</a:t>
            </a:r>
            <a:endParaRPr lang="ru-RU" sz="1600" b="1" dirty="0"/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485DCE84-4E69-4009-AD8E-5278B78A90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63" y="2416850"/>
            <a:ext cx="7543731" cy="358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">
            <a:extLst>
              <a:ext uri="{FF2B5EF4-FFF2-40B4-BE49-F238E27FC236}">
                <a16:creationId xmlns:a16="http://schemas.microsoft.com/office/drawing/2014/main" id="{75B71A70-1B15-4D54-8E30-7ED329DF5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2115225"/>
            <a:ext cx="84963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  <a:cs typeface="Arial" panose="020B0604020202020204" pitchFamily="34" charset="0"/>
              </a:rPr>
              <a:t>(если бы транзисторы были людьми, а процессоры – городами и странами)</a:t>
            </a:r>
          </a:p>
        </p:txBody>
      </p:sp>
      <p:sp>
        <p:nvSpPr>
          <p:cNvPr id="8" name="TextBox 10">
            <a:extLst>
              <a:ext uri="{FF2B5EF4-FFF2-40B4-BE49-F238E27FC236}">
                <a16:creationId xmlns:a16="http://schemas.microsoft.com/office/drawing/2014/main" id="{46466FBC-4CE1-4F31-8662-FA4F8D66F5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2318" y="1684338"/>
            <a:ext cx="8537326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Закон Мура: </a:t>
            </a:r>
            <a:r>
              <a:rPr lang="ru-RU" alt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сложности</a:t>
            </a:r>
            <a:r>
              <a:rPr lang="en-US" alt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программируемых устройств</a:t>
            </a:r>
          </a:p>
        </p:txBody>
      </p:sp>
      <p:pic>
        <p:nvPicPr>
          <p:cNvPr id="9" name="Picture 2" descr="https://upload.wikimedia.org/wikipedia/commons/thumb/5/52/Intel_4004.jpg/200px-Intel_4004.jpg">
            <a:extLst>
              <a:ext uri="{FF2B5EF4-FFF2-40B4-BE49-F238E27FC236}">
                <a16:creationId xmlns:a16="http://schemas.microsoft.com/office/drawing/2014/main" id="{112BDA59-09E2-46AB-883F-EF913227A9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38" y="5602288"/>
            <a:ext cx="75565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Прямоугольник 3">
            <a:extLst>
              <a:ext uri="{FF2B5EF4-FFF2-40B4-BE49-F238E27FC236}">
                <a16:creationId xmlns:a16="http://schemas.microsoft.com/office/drawing/2014/main" id="{660AB542-5069-4DFB-BA3F-A25C2EC18C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" y="6132513"/>
            <a:ext cx="784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>
                <a:solidFill>
                  <a:srgbClr val="005A9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тыс</a:t>
            </a: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370D23E1-2187-4F95-80CB-B1B360CE3B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6038" y="5978525"/>
            <a:ext cx="7073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40 лет </a:t>
            </a:r>
            <a:r>
              <a:rPr lang="ru-RU" altLang="ru-RU" sz="2400" b="1" dirty="0">
                <a:solidFill>
                  <a:srgbClr val="0B2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1974 по 2014 г. </a:t>
            </a:r>
            <a:r>
              <a:rPr lang="ru-RU" altLang="ru-RU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в миллион раз !!!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B11D57-3745-41E4-B364-E1D2F78822F7}"/>
              </a:ext>
            </a:extLst>
          </p:cNvPr>
          <p:cNvSpPr txBox="1"/>
          <p:nvPr/>
        </p:nvSpPr>
        <p:spPr>
          <a:xfrm>
            <a:off x="210786" y="1177430"/>
            <a:ext cx="86797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Невероятные темпы экспоненциального роста!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7F068AF-6DDF-4D87-B5E1-56CF87F5E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9851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BBC19D-0674-4248-A287-C604BEDA6C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561" y="1342618"/>
            <a:ext cx="5537640" cy="50806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43E868-85B1-4888-AF1A-F5BDA01549AF}"/>
              </a:ext>
            </a:extLst>
          </p:cNvPr>
          <p:cNvSpPr txBox="1"/>
          <p:nvPr/>
        </p:nvSpPr>
        <p:spPr>
          <a:xfrm>
            <a:off x="6356900" y="2358281"/>
            <a:ext cx="2661891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Рост сложности микросхем </a:t>
            </a:r>
            <a:r>
              <a:rPr lang="ru-RU" sz="2000" b="1" dirty="0">
                <a:solidFill>
                  <a:srgbClr val="C00000"/>
                </a:solidFill>
              </a:rPr>
              <a:t>за 20 лет</a:t>
            </a:r>
            <a:r>
              <a:rPr lang="ru-RU" sz="2000" dirty="0"/>
              <a:t> с 1996 по 2016 год: </a:t>
            </a:r>
            <a:r>
              <a:rPr lang="en-US" sz="2000" b="1" dirty="0">
                <a:solidFill>
                  <a:srgbClr val="C00000"/>
                </a:solidFill>
              </a:rPr>
              <a:t>J3</a:t>
            </a:r>
            <a:r>
              <a:rPr lang="en-US" sz="2000" dirty="0"/>
              <a:t> -</a:t>
            </a:r>
            <a:endParaRPr lang="ru-RU" sz="2000" dirty="0"/>
          </a:p>
          <a:p>
            <a:r>
              <a:rPr lang="ru-RU" sz="2000" b="1" dirty="0"/>
              <a:t>в </a:t>
            </a:r>
            <a:r>
              <a:rPr lang="ru-RU" sz="2000" b="1" dirty="0">
                <a:solidFill>
                  <a:srgbClr val="C00000"/>
                </a:solidFill>
              </a:rPr>
              <a:t>1 тысячу раз</a:t>
            </a:r>
            <a:r>
              <a:rPr lang="ru-RU" sz="2000" b="1" dirty="0"/>
              <a:t> с 10 млн. до 10 млрд.</a:t>
            </a:r>
          </a:p>
          <a:p>
            <a:r>
              <a:rPr lang="ru-RU" dirty="0"/>
              <a:t>(«Закон Мура 1975»: удвоение каждые 2 года)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2A6B3F-0869-4F95-B391-C4171C1D89C7}"/>
              </a:ext>
            </a:extLst>
          </p:cNvPr>
          <p:cNvSpPr txBox="1"/>
          <p:nvPr/>
        </p:nvSpPr>
        <p:spPr>
          <a:xfrm>
            <a:off x="6372201" y="1245871"/>
            <a:ext cx="2606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Приведение к 20-летним периодам для систематизации: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5A4E4DC-752E-4A61-B4FC-047F29B023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5B1C1D9A-B34E-4B6A-8647-1DF71A45FB35}"/>
              </a:ext>
            </a:extLst>
          </p:cNvPr>
          <p:cNvSpPr/>
          <p:nvPr/>
        </p:nvSpPr>
        <p:spPr>
          <a:xfrm>
            <a:off x="242201" y="841215"/>
            <a:ext cx="8722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Arial" charset="0"/>
              </a:rPr>
              <a:t>Примеры экспоненциального роста в процессах интеллектуализации техносферы: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9156716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E3FB8AA-BD98-4804-A7E6-43BC3B078B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26" y="1406133"/>
            <a:ext cx="6115571" cy="50470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997D3FD-02CD-4965-AE02-258B9BFABB3D}"/>
              </a:ext>
            </a:extLst>
          </p:cNvPr>
          <p:cNvSpPr txBox="1"/>
          <p:nvPr/>
        </p:nvSpPr>
        <p:spPr>
          <a:xfrm>
            <a:off x="6143858" y="1324533"/>
            <a:ext cx="2915816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Экспоненциальный рост данных: </a:t>
            </a:r>
          </a:p>
          <a:p>
            <a:endParaRPr lang="ru-RU" sz="2000" dirty="0"/>
          </a:p>
          <a:p>
            <a:r>
              <a:rPr lang="en-US" b="1" dirty="0"/>
              <a:t>J2</a:t>
            </a:r>
            <a:r>
              <a:rPr lang="en-US" dirty="0"/>
              <a:t> - </a:t>
            </a:r>
            <a:r>
              <a:rPr lang="ru-RU" dirty="0"/>
              <a:t>до рубежа тотальной цифровизации примерно в 2007-2008 гг. (начатой с 1993 г.): за 20 лет в 100 раз.</a:t>
            </a:r>
          </a:p>
          <a:p>
            <a:endParaRPr lang="ru-RU" dirty="0"/>
          </a:p>
          <a:p>
            <a:r>
              <a:rPr lang="en-US" b="1" dirty="0"/>
              <a:t>J3 – </a:t>
            </a:r>
            <a:r>
              <a:rPr lang="ru-RU" b="1" dirty="0"/>
              <a:t>примерно с 2008 года: за 20 лет </a:t>
            </a:r>
            <a:r>
              <a:rPr lang="ru-RU" b="1" dirty="0">
                <a:solidFill>
                  <a:srgbClr val="C00000"/>
                </a:solidFill>
              </a:rPr>
              <a:t>в 1 тыс. раз 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B0CAF9C-6736-47EC-BDAC-45A9BAA90D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CEFB33D-871F-45AF-A2F6-3057C3DEA875}"/>
              </a:ext>
            </a:extLst>
          </p:cNvPr>
          <p:cNvSpPr/>
          <p:nvPr/>
        </p:nvSpPr>
        <p:spPr>
          <a:xfrm>
            <a:off x="210786" y="838876"/>
            <a:ext cx="8722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Arial" charset="0"/>
              </a:rPr>
              <a:t>Примеры экспоненциального роста в процессах интеллектуализации техносферы: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1352270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817F498-7FB9-4B3A-8C86-831F89A9C1B0}"/>
              </a:ext>
            </a:extLst>
          </p:cNvPr>
          <p:cNvSpPr txBox="1"/>
          <p:nvPr/>
        </p:nvSpPr>
        <p:spPr>
          <a:xfrm>
            <a:off x="251520" y="1087537"/>
            <a:ext cx="8784530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/>
              <a:t>2 основных взгляда на развитие </a:t>
            </a:r>
          </a:p>
          <a:p>
            <a:r>
              <a:rPr lang="ru-RU" sz="2400" dirty="0"/>
              <a:t>информационно-компьютерных технологий (ИКТ):</a:t>
            </a:r>
          </a:p>
          <a:p>
            <a:endParaRPr lang="ru-RU" sz="1400" dirty="0"/>
          </a:p>
          <a:p>
            <a:pPr marL="342900" indent="-342900">
              <a:buAutoNum type="arabicPeriod"/>
            </a:pPr>
            <a:r>
              <a:rPr lang="ru-RU" sz="2000" dirty="0">
                <a:solidFill>
                  <a:srgbClr val="C00000"/>
                </a:solidFill>
              </a:rPr>
              <a:t>Развитие происходит преимущественно благодаря относительно случайным озарениям, изобретениям и прорывам </a:t>
            </a:r>
            <a:r>
              <a:rPr lang="ru-RU" sz="2000" dirty="0"/>
              <a:t>отдельно взятых энтузиастов, групп и корпораций, и поэтому </a:t>
            </a:r>
            <a:r>
              <a:rPr lang="ru-RU" sz="2000" b="1" dirty="0"/>
              <a:t>является существенно хаотичным и практически непредсказуемым, особенно на длительных интервалах времени</a:t>
            </a:r>
            <a:r>
              <a:rPr lang="ru-RU" sz="2000" dirty="0"/>
              <a:t>. </a:t>
            </a:r>
          </a:p>
          <a:p>
            <a:pPr marL="342900" indent="-342900">
              <a:buAutoNum type="arabicPeriod"/>
            </a:pPr>
            <a:endParaRPr lang="ru-RU" sz="2000" dirty="0"/>
          </a:p>
          <a:p>
            <a:pPr marL="342900" indent="-342900">
              <a:buAutoNum type="arabicPeriod"/>
            </a:pPr>
            <a:r>
              <a:rPr lang="ru-RU" sz="2000" dirty="0"/>
              <a:t>В развитии ИКТ, как и в развитии Техносферы в целом, имеют место </a:t>
            </a:r>
            <a:r>
              <a:rPr lang="ru-RU" sz="2000" b="1" dirty="0">
                <a:solidFill>
                  <a:srgbClr val="C00000"/>
                </a:solidFill>
              </a:rPr>
              <a:t>достаточно устойчивые закономерности</a:t>
            </a:r>
            <a:r>
              <a:rPr lang="ru-RU" sz="2000" dirty="0"/>
              <a:t>, выявление и учёт которых позволяют </a:t>
            </a:r>
            <a:r>
              <a:rPr lang="ru-RU" sz="2000" b="1" dirty="0"/>
              <a:t>с высокой степенью уверенности прогнозировать основные параметры развития как в ближней, так и в дальней перспективе.</a:t>
            </a:r>
          </a:p>
          <a:p>
            <a:pPr marL="342900" indent="-342900">
              <a:buAutoNum type="arabicPeriod"/>
            </a:pPr>
            <a:endParaRPr lang="ru-RU" b="1" dirty="0"/>
          </a:p>
          <a:p>
            <a:r>
              <a:rPr lang="ru-RU" sz="2000" b="1" dirty="0"/>
              <a:t>Второй подход является существенно более продуктивным и заслуживает особого внимания! Но пока, к сожалению, наблюдается явный дефицит комплексных исследований такого рода!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9D94AAA-934B-4F7E-B935-FF2F03AD041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93960"/>
            <a:ext cx="1359302" cy="1245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45030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F26E3BB-2E52-41C2-8B7B-2B879E0CD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2" y="1275702"/>
            <a:ext cx="81779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Рост связности техносферы</a:t>
            </a:r>
            <a:r>
              <a:rPr lang="en-US" altLang="ru-RU" sz="2400" b="1" dirty="0"/>
              <a:t> </a:t>
            </a:r>
            <a:r>
              <a:rPr lang="ru-RU" altLang="ru-RU" sz="2400" b="1" dirty="0"/>
              <a:t>(</a:t>
            </a:r>
            <a:r>
              <a:rPr lang="en-US" altLang="ru-RU" sz="2400" b="1" dirty="0"/>
              <a:t>J4</a:t>
            </a:r>
            <a:r>
              <a:rPr lang="ru-RU" altLang="ru-RU" sz="2400" b="1" dirty="0"/>
              <a:t>): за 20 лет </a:t>
            </a:r>
            <a:r>
              <a:rPr lang="ru-RU" altLang="ru-RU" b="1" dirty="0">
                <a:solidFill>
                  <a:srgbClr val="C00000"/>
                </a:solidFill>
              </a:rPr>
              <a:t>в 10 тыс. раз!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96F1E18-024D-4FF5-9AEB-AE41A44BBC20}"/>
              </a:ext>
            </a:extLst>
          </p:cNvPr>
          <p:cNvSpPr txBox="1"/>
          <p:nvPr/>
        </p:nvSpPr>
        <p:spPr>
          <a:xfrm>
            <a:off x="8183364" y="3429000"/>
            <a:ext cx="5341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5</a:t>
            </a:r>
            <a:r>
              <a:rPr lang="en-US" sz="2400" b="1" dirty="0">
                <a:solidFill>
                  <a:srgbClr val="C00000"/>
                </a:solidFill>
              </a:rPr>
              <a:t>G</a:t>
            </a:r>
            <a:endParaRPr lang="ru-RU" sz="2400" b="1" dirty="0">
              <a:solidFill>
                <a:srgbClr val="C0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F70246-4692-4873-8875-091721BEB10C}"/>
              </a:ext>
            </a:extLst>
          </p:cNvPr>
          <p:cNvSpPr txBox="1"/>
          <p:nvPr/>
        </p:nvSpPr>
        <p:spPr>
          <a:xfrm>
            <a:off x="1830223" y="1863095"/>
            <a:ext cx="5873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Периодическая система роста связности ноотехносферы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89E817-E606-425C-B9AB-921A049D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карта&#10;&#10;Автоматически созданное описание">
            <a:extLst>
              <a:ext uri="{FF2B5EF4-FFF2-40B4-BE49-F238E27FC236}">
                <a16:creationId xmlns:a16="http://schemas.microsoft.com/office/drawing/2014/main" id="{0EDD7BFA-F51D-49CD-8758-A7323390C2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5" y="2261481"/>
            <a:ext cx="9144000" cy="4149378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9A08D0FE-A065-43C5-AFB3-87724067121C}"/>
              </a:ext>
            </a:extLst>
          </p:cNvPr>
          <p:cNvSpPr/>
          <p:nvPr/>
        </p:nvSpPr>
        <p:spPr>
          <a:xfrm>
            <a:off x="210786" y="838876"/>
            <a:ext cx="8722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Arial" charset="0"/>
              </a:rPr>
              <a:t>Примеры экспоненциального роста в процессах интеллектуализации техносферы: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1425059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CA310CC-7E69-46DD-B893-D226A20A30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423" y="1846400"/>
            <a:ext cx="4404449" cy="3362488"/>
          </a:xfrm>
          <a:prstGeom prst="rect">
            <a:avLst/>
          </a:prstGeom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1F26E3BB-2E52-41C2-8B7B-2B879E0CD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551" y="1369347"/>
            <a:ext cx="817793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Минимизация размеров компьютерных систем (</a:t>
            </a:r>
            <a:r>
              <a:rPr lang="en-US" altLang="ru-RU" sz="2400" b="1" dirty="0"/>
              <a:t>J4</a:t>
            </a:r>
            <a:r>
              <a:rPr lang="ru-RU" altLang="ru-RU" sz="2400" b="1" dirty="0"/>
              <a:t>):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за 20 лет </a:t>
            </a:r>
            <a:r>
              <a:rPr lang="ru-RU" altLang="ru-RU" b="1" dirty="0">
                <a:solidFill>
                  <a:srgbClr val="C00000"/>
                </a:solidFill>
              </a:rPr>
              <a:t>в 10 тыс. раз!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7ABF13A-CEDC-420D-AFAB-ED792094E8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18" y="2419230"/>
            <a:ext cx="4887779" cy="398039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1EEEA7B-986A-4CD6-A12E-783680797CA4}"/>
              </a:ext>
            </a:extLst>
          </p:cNvPr>
          <p:cNvSpPr txBox="1"/>
          <p:nvPr/>
        </p:nvSpPr>
        <p:spPr>
          <a:xfrm>
            <a:off x="5286266" y="5199295"/>
            <a:ext cx="37497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Экспоненциальный рост количества компьютерных систем будет происходить в основном за счет все более компактных систем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022A643-B03C-4C6F-904C-48C4C280F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8B6D771D-A6BD-4CCA-83F1-4607A28D76D2}"/>
              </a:ext>
            </a:extLst>
          </p:cNvPr>
          <p:cNvSpPr/>
          <p:nvPr/>
        </p:nvSpPr>
        <p:spPr>
          <a:xfrm>
            <a:off x="210786" y="838876"/>
            <a:ext cx="872242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dirty="0">
                <a:latin typeface="Arial" charset="0"/>
              </a:rPr>
              <a:t>Примеры экспоненциального роста в процессах интеллектуализации техносферы:</a:t>
            </a:r>
            <a:endParaRPr lang="ru-RU" sz="1600" b="1" dirty="0"/>
          </a:p>
        </p:txBody>
      </p:sp>
    </p:spTree>
    <p:extLst>
      <p:ext uri="{BB962C8B-B14F-4D97-AF65-F5344CB8AC3E}">
        <p14:creationId xmlns:p14="http://schemas.microsoft.com/office/powerpoint/2010/main" val="24983653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2B9E4F2-3D8A-41A5-AC4C-6D136FFA0B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7535"/>
            <a:ext cx="8316416" cy="5160186"/>
          </a:xfrm>
          <a:prstGeom prst="rect">
            <a:avLst/>
          </a:prstGeom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TextBox 10">
            <a:extLst>
              <a:ext uri="{FF2B5EF4-FFF2-40B4-BE49-F238E27FC236}">
                <a16:creationId xmlns:a16="http://schemas.microsoft.com/office/drawing/2014/main" id="{32CD7592-8498-4245-AB32-CC64851847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512" y="763062"/>
            <a:ext cx="667548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0B286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производительности компьютерных систем: </a:t>
            </a:r>
            <a:endParaRPr lang="ru-RU" alt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876B91-AEA9-4293-A505-8B82C1CC9BBF}"/>
              </a:ext>
            </a:extLst>
          </p:cNvPr>
          <p:cNvSpPr txBox="1"/>
          <p:nvPr/>
        </p:nvSpPr>
        <p:spPr>
          <a:xfrm>
            <a:off x="6660233" y="633054"/>
            <a:ext cx="23758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За 20 лет </a:t>
            </a:r>
          </a:p>
          <a:p>
            <a:r>
              <a:rPr lang="ru-RU" sz="2400" b="1" dirty="0">
                <a:solidFill>
                  <a:srgbClr val="C00000"/>
                </a:solidFill>
              </a:rPr>
              <a:t>в 100 тыс. раз!!!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89842CB-9C06-4E69-8294-B258A8E66859}"/>
              </a:ext>
            </a:extLst>
          </p:cNvPr>
          <p:cNvSpPr/>
          <p:nvPr/>
        </p:nvSpPr>
        <p:spPr>
          <a:xfrm>
            <a:off x="1200191" y="1099353"/>
            <a:ext cx="53924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/>
              <a:t>Периодическая система роста производительности </a:t>
            </a:r>
            <a:endParaRPr lang="ru-RU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8E693AE-E9A4-4A6B-AEA4-2C2B507C9D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864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892C928-D43E-4F9F-B2DB-0D703D0360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650" y="764704"/>
            <a:ext cx="5404819" cy="577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B51CB36-B850-4D9B-A2EA-126CA4DB2C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5469" y="795117"/>
            <a:ext cx="295232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b="1" dirty="0">
                <a:solidFill>
                  <a:srgbClr val="C00000"/>
                </a:solidFill>
              </a:rPr>
              <a:t>Закон Белла </a:t>
            </a:r>
            <a:r>
              <a:rPr lang="ru-RU" altLang="ru-RU" dirty="0"/>
              <a:t>и классы «периодической системы»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26871D02-8597-4E4A-98C7-4442032940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1851" y="3503764"/>
            <a:ext cx="2493089" cy="3025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974AC7A-354E-4DC9-9D2F-EC0FF44C29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8036" y="1807818"/>
            <a:ext cx="2678937" cy="154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167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 err="1">
                <a:solidFill>
                  <a:schemeClr val="tx2"/>
                </a:solidFill>
                <a:latin typeface="Arial" charset="0"/>
              </a:rPr>
              <a:t>Аноприенко</a:t>
            </a: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181BE69-4825-43F9-8DE0-9CB915A6B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13" y="1654675"/>
            <a:ext cx="6415088" cy="466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AA3A840-6F6B-4E48-A70E-FC2ED6FF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02457" y="806656"/>
            <a:ext cx="603145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  <a:latin typeface="Arial" charset="0"/>
              </a:rPr>
              <a:t>Уточненная модель волн Кондратьева </a:t>
            </a:r>
            <a:r>
              <a:rPr lang="ru-RU" altLang="ru-RU" sz="2000" dirty="0">
                <a:latin typeface="Arial" charset="0"/>
              </a:rPr>
              <a:t>(К1-К6)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>
                <a:latin typeface="Arial" charset="0"/>
              </a:rPr>
              <a:t>и индустриальных революций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37F59-DB77-4B52-A783-D6EE55FF7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084" y="729712"/>
            <a:ext cx="280843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2"/>
                </a:solidFill>
                <a:latin typeface="Arial" charset="0"/>
              </a:rPr>
              <a:t>Циклическая (периодическая)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2"/>
                </a:solidFill>
                <a:latin typeface="Arial" charset="0"/>
              </a:rPr>
              <a:t>составляющая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chemeClr val="accent2"/>
                </a:solidFill>
                <a:latin typeface="Arial" charset="0"/>
              </a:rPr>
              <a:t>прогресса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C5EC103-2037-46E7-82A4-F3D969F2A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5669" y="2729238"/>
            <a:ext cx="2449652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ИР</a:t>
            </a:r>
            <a:r>
              <a:rPr lang="ru-RU" altLang="ru-RU" sz="1600" dirty="0">
                <a:latin typeface="Arial" charset="0"/>
              </a:rPr>
              <a:t> – индустриальная революция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Arial" charset="0"/>
              </a:rPr>
              <a:t>ПР </a:t>
            </a:r>
            <a:r>
              <a:rPr lang="ru-RU" altLang="ru-RU" sz="1600" dirty="0">
                <a:latin typeface="Arial" charset="0"/>
              </a:rPr>
              <a:t>– промышленная революция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Arial" charset="0"/>
              </a:rPr>
              <a:t>НТР</a:t>
            </a:r>
            <a:r>
              <a:rPr lang="ru-RU" altLang="ru-RU" sz="1600" dirty="0">
                <a:latin typeface="Arial" charset="0"/>
              </a:rPr>
              <a:t> – </a:t>
            </a:r>
            <a:r>
              <a:rPr lang="ru-RU" altLang="ru-RU" sz="1600" b="1" dirty="0">
                <a:latin typeface="Arial" charset="0"/>
              </a:rPr>
              <a:t>научно-техническая революция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C00000"/>
                </a:solidFill>
                <a:latin typeface="Arial" charset="0"/>
              </a:rPr>
              <a:t>ИКР – информационно-компьютерная революция</a:t>
            </a:r>
            <a:endParaRPr lang="ru-RU" altLang="ru-RU" sz="18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Picture 8">
            <a:extLst>
              <a:ext uri="{FF2B5EF4-FFF2-40B4-BE49-F238E27FC236}">
                <a16:creationId xmlns:a16="http://schemas.microsoft.com/office/drawing/2014/main" id="{2BE0901D-B2BA-473E-B4D8-3EAB15669A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3929" y="1234809"/>
            <a:ext cx="1104691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E55643FF-30B2-4D69-8C52-74A1A30BE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68" y="1234809"/>
            <a:ext cx="1074737" cy="144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2EAE375-A354-4B80-BB18-CD28BA72A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EF523156-718E-45E5-8DEB-4143EDD576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15816" y="2082800"/>
            <a:ext cx="6136362" cy="42780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/>
              <a:t>3 периода </a:t>
            </a:r>
          </a:p>
          <a:p>
            <a:pPr eaLnBrk="1" hangingPunct="1"/>
            <a:r>
              <a:rPr lang="ru-RU" altLang="ru-RU" sz="2000" b="1" dirty="0"/>
              <a:t>в развитии идей ИИ:</a:t>
            </a:r>
          </a:p>
          <a:p>
            <a:pPr eaLnBrk="1" hangingPunct="1"/>
            <a:endParaRPr lang="ru-RU" altLang="ru-RU" sz="2000" b="1" dirty="0"/>
          </a:p>
          <a:p>
            <a:pPr eaLnBrk="1" hangingPunct="1"/>
            <a:r>
              <a:rPr lang="ru-RU" altLang="ru-RU" sz="2000" b="1" dirty="0"/>
              <a:t>1 – (1943-1968) начальный романтизм</a:t>
            </a:r>
          </a:p>
          <a:p>
            <a:pPr eaLnBrk="1" hangingPunct="1"/>
            <a:r>
              <a:rPr lang="ru-RU" altLang="ru-RU" sz="2000" b="1" dirty="0"/>
              <a:t>3 – (1993-2018) прагматизм глобализации</a:t>
            </a:r>
          </a:p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</a:rPr>
              <a:t>5 – (2043-2068) ноокомпьютинг</a:t>
            </a:r>
          </a:p>
          <a:p>
            <a:pPr eaLnBrk="1" hangingPunct="1"/>
            <a:endParaRPr lang="ru-RU" altLang="ru-RU" sz="2000" b="1" dirty="0"/>
          </a:p>
          <a:p>
            <a:pPr eaLnBrk="1" hangingPunct="1"/>
            <a:r>
              <a:rPr lang="ru-RU" altLang="ru-RU" sz="2000" b="1" dirty="0"/>
              <a:t>Переходные периоды:</a:t>
            </a:r>
          </a:p>
          <a:p>
            <a:pPr eaLnBrk="1" hangingPunct="1"/>
            <a:endParaRPr lang="ru-RU" altLang="ru-RU" sz="2000" b="1" dirty="0"/>
          </a:p>
          <a:p>
            <a:pPr eaLnBrk="1" hangingPunct="1"/>
            <a:r>
              <a:rPr lang="ru-RU" altLang="ru-RU" sz="2000" b="1" dirty="0"/>
              <a:t>2 – (1968-1993) «замораживание» </a:t>
            </a:r>
          </a:p>
          <a:p>
            <a:pPr eaLnBrk="1" hangingPunct="1"/>
            <a:r>
              <a:rPr lang="ru-RU" altLang="ru-RU" sz="2000" b="1" dirty="0"/>
              <a:t>       и прагматизация</a:t>
            </a: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4 – (2018-2043) глобальное (</a:t>
            </a:r>
            <a:r>
              <a:rPr lang="ru-RU" altLang="ru-RU" sz="2000" b="1" dirty="0" err="1">
                <a:solidFill>
                  <a:srgbClr val="C00000"/>
                </a:solidFill>
              </a:rPr>
              <a:t>ноосферное</a:t>
            </a:r>
            <a:r>
              <a:rPr lang="ru-RU" altLang="ru-RU" sz="2000" b="1" dirty="0">
                <a:solidFill>
                  <a:srgbClr val="C00000"/>
                </a:solidFill>
              </a:rPr>
              <a:t>) </a:t>
            </a:r>
          </a:p>
          <a:p>
            <a:pPr eaLnBrk="1" hangingPunct="1"/>
            <a:r>
              <a:rPr lang="ru-RU" altLang="ru-RU" sz="2000" b="1" dirty="0">
                <a:solidFill>
                  <a:srgbClr val="C00000"/>
                </a:solidFill>
              </a:rPr>
              <a:t>      переосмысление…</a:t>
            </a: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750252BC-C404-4657-AB38-02AEFCE68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1772816"/>
            <a:ext cx="2285723" cy="3084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74200B9A-4A72-46F0-A578-914A654974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2313" y="928688"/>
            <a:ext cx="1643062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AA9B137A-F97E-4D78-8F9C-85A84BD369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5" y="928688"/>
            <a:ext cx="1122363" cy="148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608603A-78BF-4746-99A6-6772745FFA70}"/>
              </a:ext>
            </a:extLst>
          </p:cNvPr>
          <p:cNvSpPr txBox="1"/>
          <p:nvPr/>
        </p:nvSpPr>
        <p:spPr>
          <a:xfrm>
            <a:off x="79475" y="843265"/>
            <a:ext cx="570855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/>
              <a:t>Системодинамика и периодизация</a:t>
            </a:r>
          </a:p>
          <a:p>
            <a:r>
              <a:rPr lang="ru-RU" sz="2200" b="1" dirty="0"/>
              <a:t>развития идей искусственного интеллекта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84677D1-2936-403B-BD3E-1A502BAFE4F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589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AA3A840-6F6B-4E48-A70E-FC2ED6FF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242" y="821419"/>
            <a:ext cx="653191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rgbClr val="C00000"/>
                </a:solidFill>
                <a:latin typeface="Arial" charset="0"/>
              </a:rPr>
              <a:t>Уточненная модель волн Кондратьева </a:t>
            </a:r>
            <a:r>
              <a:rPr lang="ru-RU" altLang="ru-RU" sz="2000" dirty="0">
                <a:latin typeface="Arial" charset="0"/>
              </a:rPr>
              <a:t>(К1-К6)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latin typeface="Arial" charset="0"/>
              </a:rPr>
              <a:t>для процессов интеллектуализации техносферы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37F59-DB77-4B52-A783-D6EE55FF7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49300"/>
            <a:ext cx="1963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Циклическая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составляющая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прогресса</a:t>
            </a: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BC5EC103-2037-46E7-82A4-F3D969F2A7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09619" y="1469119"/>
            <a:ext cx="2152650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latin typeface="Arial" charset="0"/>
              </a:rPr>
              <a:t>ИР</a:t>
            </a:r>
            <a:r>
              <a:rPr lang="ru-RU" altLang="ru-RU" sz="1600" dirty="0">
                <a:latin typeface="Arial" charset="0"/>
              </a:rPr>
              <a:t> – индустриальная революция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Arial" charset="0"/>
              </a:rPr>
              <a:t>ПР </a:t>
            </a:r>
            <a:r>
              <a:rPr lang="ru-RU" altLang="ru-RU" sz="1600" dirty="0">
                <a:latin typeface="Arial" charset="0"/>
              </a:rPr>
              <a:t>– промышленная революция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70C0"/>
                </a:solidFill>
                <a:latin typeface="Arial" charset="0"/>
              </a:rPr>
              <a:t>НТР</a:t>
            </a:r>
            <a:r>
              <a:rPr lang="ru-RU" altLang="ru-RU" sz="1600" dirty="0">
                <a:latin typeface="Arial" charset="0"/>
              </a:rPr>
              <a:t> – </a:t>
            </a:r>
            <a:r>
              <a:rPr lang="ru-RU" altLang="ru-RU" sz="1600" b="1" dirty="0">
                <a:latin typeface="Arial" charset="0"/>
              </a:rPr>
              <a:t>научно-техническая революция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latin typeface="Arial" charset="0"/>
              </a:rPr>
              <a:t>После 2011/2014: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Подготовка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Ноореволюции!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90DA0B-21A6-47A3-947B-0C000AE525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50" y="1670169"/>
            <a:ext cx="6630231" cy="4823493"/>
          </a:xfrm>
          <a:prstGeom prst="rect">
            <a:avLst/>
          </a:prstGeom>
        </p:spPr>
      </p:pic>
      <p:pic>
        <p:nvPicPr>
          <p:cNvPr id="12" name="Picture 4">
            <a:extLst>
              <a:ext uri="{FF2B5EF4-FFF2-40B4-BE49-F238E27FC236}">
                <a16:creationId xmlns:a16="http://schemas.microsoft.com/office/drawing/2014/main" id="{EDE1ECF7-AEC3-48CA-BEED-58A0EB595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00" y="4612870"/>
            <a:ext cx="1293745" cy="185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1127967-003C-4586-91D9-F23A11DA96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84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AA3A840-6F6B-4E48-A70E-FC2ED6FF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242" y="821419"/>
            <a:ext cx="5451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Уточненная модель волн Кондратьева </a:t>
            </a:r>
            <a:r>
              <a:rPr lang="ru-RU" altLang="ru-RU" sz="1800" dirty="0">
                <a:latin typeface="Arial" charset="0"/>
              </a:rPr>
              <a:t>(К1-К6)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и индустриальных революций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37F59-DB77-4B52-A783-D6EE55FF7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49300"/>
            <a:ext cx="1963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Циклическая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составляющая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прогресса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291957-5667-4D3B-8816-8F1A2D77C4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008" y="1859518"/>
            <a:ext cx="5786842" cy="462947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B5E7AF-C378-41C4-B1E5-95ED04B9D908}"/>
              </a:ext>
            </a:extLst>
          </p:cNvPr>
          <p:cNvSpPr txBox="1"/>
          <p:nvPr/>
        </p:nvSpPr>
        <p:spPr>
          <a:xfrm>
            <a:off x="6568360" y="1374893"/>
            <a:ext cx="2161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Момент квантового скачка???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5BC81-5356-46EF-B2FA-58429BB7C6D6}"/>
              </a:ext>
            </a:extLst>
          </p:cNvPr>
          <p:cNvSpPr txBox="1"/>
          <p:nvPr/>
        </p:nvSpPr>
        <p:spPr>
          <a:xfrm>
            <a:off x="6567928" y="2789260"/>
            <a:ext cx="2161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Тихая революция 201</a:t>
            </a:r>
            <a:r>
              <a:rPr lang="en-US" sz="2800" b="1" dirty="0">
                <a:solidFill>
                  <a:srgbClr val="C00000"/>
                </a:solidFill>
              </a:rPr>
              <a:t>2</a:t>
            </a:r>
            <a:r>
              <a:rPr lang="ru-RU" sz="2800" b="1" dirty="0">
                <a:solidFill>
                  <a:srgbClr val="C00000"/>
                </a:solidFill>
              </a:rPr>
              <a:t> года!</a:t>
            </a:r>
          </a:p>
        </p:txBody>
      </p:sp>
      <p:pic>
        <p:nvPicPr>
          <p:cNvPr id="18" name="Picture 9" descr="world_IPv6_day">
            <a:extLst>
              <a:ext uri="{FF2B5EF4-FFF2-40B4-BE49-F238E27FC236}">
                <a16:creationId xmlns:a16="http://schemas.microsoft.com/office/drawing/2014/main" id="{00DA3D25-0E47-4C05-B0D1-65273317B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1994" y="4092415"/>
            <a:ext cx="2363699" cy="2396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B72D7D8-6167-449F-B3A1-9C8C4FF01E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7868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AAA3A840-6F6B-4E48-A70E-FC2ED6FF0A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9242" y="821419"/>
            <a:ext cx="545147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>
                <a:solidFill>
                  <a:srgbClr val="C00000"/>
                </a:solidFill>
                <a:latin typeface="Arial" charset="0"/>
              </a:rPr>
              <a:t>Уточненная модель волн Кондратьева </a:t>
            </a:r>
            <a:r>
              <a:rPr lang="ru-RU" altLang="ru-RU" sz="1800" dirty="0">
                <a:latin typeface="Arial" charset="0"/>
              </a:rPr>
              <a:t>(К1-К6)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charset="0"/>
              </a:rPr>
              <a:t>и индустриальных революций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BD37F59-DB77-4B52-A783-D6EE55FF71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9388" y="749300"/>
            <a:ext cx="1963737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Циклическая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составляющая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>
                <a:solidFill>
                  <a:schemeClr val="accent2"/>
                </a:solidFill>
                <a:latin typeface="Arial" charset="0"/>
              </a:rPr>
              <a:t>прогресса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B5E7AF-C378-41C4-B1E5-95ED04B9D908}"/>
              </a:ext>
            </a:extLst>
          </p:cNvPr>
          <p:cNvSpPr txBox="1"/>
          <p:nvPr/>
        </p:nvSpPr>
        <p:spPr>
          <a:xfrm>
            <a:off x="6568360" y="1374893"/>
            <a:ext cx="2161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/>
              <a:t>Момент квантового скачка???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25BC81-5356-46EF-B2FA-58429BB7C6D6}"/>
              </a:ext>
            </a:extLst>
          </p:cNvPr>
          <p:cNvSpPr txBox="1"/>
          <p:nvPr/>
        </p:nvSpPr>
        <p:spPr>
          <a:xfrm>
            <a:off x="6567928" y="2789260"/>
            <a:ext cx="216176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Тихая революция 201</a:t>
            </a:r>
            <a:r>
              <a:rPr lang="en-US" sz="2800" b="1" dirty="0">
                <a:solidFill>
                  <a:srgbClr val="C00000"/>
                </a:solidFill>
              </a:rPr>
              <a:t>2</a:t>
            </a:r>
            <a:r>
              <a:rPr lang="ru-RU" sz="2800" b="1" dirty="0">
                <a:solidFill>
                  <a:srgbClr val="C00000"/>
                </a:solidFill>
              </a:rPr>
              <a:t> года!</a:t>
            </a:r>
          </a:p>
        </p:txBody>
      </p:sp>
      <p:pic>
        <p:nvPicPr>
          <p:cNvPr id="11" name="Picture 7" descr="images">
            <a:extLst>
              <a:ext uri="{FF2B5EF4-FFF2-40B4-BE49-F238E27FC236}">
                <a16:creationId xmlns:a16="http://schemas.microsoft.com/office/drawing/2014/main" id="{66E6687A-8697-48AF-A1BB-E8F03A8640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607" y="1539009"/>
            <a:ext cx="34575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Box 8">
            <a:extLst>
              <a:ext uri="{FF2B5EF4-FFF2-40B4-BE49-F238E27FC236}">
                <a16:creationId xmlns:a16="http://schemas.microsoft.com/office/drawing/2014/main" id="{4E0589BD-EEFC-4A2B-ABE5-F6B1752BA8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648" y="1676604"/>
            <a:ext cx="2384679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/>
              <a:t>201</a:t>
            </a:r>
            <a:r>
              <a:rPr lang="en-US" altLang="ru-RU" sz="2400" b="1" dirty="0"/>
              <a:t>2</a:t>
            </a:r>
            <a:r>
              <a:rPr lang="ru-RU" altLang="ru-RU" sz="2400" b="1" dirty="0"/>
              <a:t>:</a:t>
            </a:r>
            <a:r>
              <a:rPr lang="ru-RU" altLang="ru-RU" sz="2400" dirty="0"/>
              <a:t> </a:t>
            </a:r>
            <a:endParaRPr lang="en-US" altLang="ru-RU" sz="2400" dirty="0"/>
          </a:p>
          <a:p>
            <a:pPr eaLnBrk="1" hangingPunct="1"/>
            <a:r>
              <a:rPr lang="ru-RU" altLang="ru-RU" sz="2400" dirty="0"/>
              <a:t>От Интернет </a:t>
            </a:r>
          </a:p>
          <a:p>
            <a:pPr eaLnBrk="1" hangingPunct="1"/>
            <a:r>
              <a:rPr lang="ru-RU" altLang="ru-RU" sz="2400" dirty="0"/>
              <a:t>(1 адрес на человека)</a:t>
            </a:r>
          </a:p>
          <a:p>
            <a:pPr eaLnBrk="1" hangingPunct="1"/>
            <a:r>
              <a:rPr lang="ru-RU" altLang="ru-RU" sz="2400" dirty="0">
                <a:solidFill>
                  <a:srgbClr val="C00000"/>
                </a:solidFill>
              </a:rPr>
              <a:t>к</a:t>
            </a:r>
            <a:r>
              <a:rPr lang="ru-RU" altLang="ru-RU" sz="2400" dirty="0"/>
              <a:t> </a:t>
            </a:r>
            <a:r>
              <a:rPr lang="ru-RU" altLang="ru-RU" sz="2400" b="1" dirty="0" err="1">
                <a:solidFill>
                  <a:srgbClr val="C00000"/>
                </a:solidFill>
              </a:rPr>
              <a:t>Ноонет</a:t>
            </a:r>
            <a:r>
              <a:rPr lang="ru-RU" altLang="ru-RU" sz="2400" b="1" dirty="0">
                <a:solidFill>
                  <a:srgbClr val="C00000"/>
                </a:solidFill>
              </a:rPr>
              <a:t> </a:t>
            </a:r>
          </a:p>
          <a:p>
            <a:pPr eaLnBrk="1" hangingPunct="1"/>
            <a:r>
              <a:rPr lang="ru-RU" altLang="ru-RU" sz="2400" b="1" dirty="0">
                <a:solidFill>
                  <a:srgbClr val="C00000"/>
                </a:solidFill>
              </a:rPr>
              <a:t>- до 300 млн</a:t>
            </a:r>
          </a:p>
          <a:p>
            <a:pPr eaLnBrk="1" hangingPunct="1"/>
            <a:r>
              <a:rPr lang="ru-RU" altLang="ru-RU" sz="2400" dirty="0">
                <a:solidFill>
                  <a:srgbClr val="C00000"/>
                </a:solidFill>
              </a:rPr>
              <a:t>сетевых адресов </a:t>
            </a:r>
          </a:p>
          <a:p>
            <a:pPr eaLnBrk="1" hangingPunct="1"/>
            <a:r>
              <a:rPr lang="ru-RU" altLang="ru-RU" sz="2400" dirty="0">
                <a:solidFill>
                  <a:srgbClr val="C00000"/>
                </a:solidFill>
              </a:rPr>
              <a:t>на человека!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:a16="http://schemas.microsoft.com/office/drawing/2014/main" id="{51343857-F188-40A3-99AC-3732364595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98551" y="5160031"/>
            <a:ext cx="267920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r>
              <a:rPr lang="uk-UA" altLang="ru-RU" sz="2000" b="1" dirty="0"/>
              <a:t>Традиционный Интернет – </a:t>
            </a:r>
            <a:r>
              <a:rPr lang="ru-RU" altLang="ru-RU" sz="2000" b="1" dirty="0"/>
              <a:t>это уже</a:t>
            </a:r>
          </a:p>
          <a:p>
            <a:pPr algn="r" eaLnBrk="1" hangingPunct="1"/>
            <a:r>
              <a:rPr lang="ru-RU" altLang="ru-RU" sz="2000" b="1" dirty="0"/>
              <a:t>анахронизм…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7F5ED29-B6A2-443B-9CEB-E219DA1FBA9F}"/>
              </a:ext>
            </a:extLst>
          </p:cNvPr>
          <p:cNvSpPr/>
          <p:nvPr/>
        </p:nvSpPr>
        <p:spPr>
          <a:xfrm>
            <a:off x="2480393" y="4143864"/>
            <a:ext cx="374173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/>
            <a:r>
              <a:rPr lang="en-US" altLang="ru-RU" sz="2400" dirty="0"/>
              <a:t>IPv4 – 4 </a:t>
            </a:r>
            <a:r>
              <a:rPr lang="ru-RU" altLang="ru-RU" sz="2400" dirty="0"/>
              <a:t>байта адреса (2</a:t>
            </a:r>
            <a:r>
              <a:rPr lang="ru-RU" altLang="ru-RU" sz="2400" baseline="30000" dirty="0"/>
              <a:t>32</a:t>
            </a:r>
            <a:r>
              <a:rPr lang="ru-RU" altLang="ru-RU" sz="2400" dirty="0"/>
              <a:t>)</a:t>
            </a:r>
          </a:p>
          <a:p>
            <a:pPr eaLnBrk="1" hangingPunct="1"/>
            <a:r>
              <a:rPr lang="en-US" altLang="ru-RU" sz="2400" b="1" dirty="0" err="1"/>
              <a:t>IPv</a:t>
            </a:r>
            <a:r>
              <a:rPr lang="ru-RU" altLang="ru-RU" sz="2400" b="1" dirty="0"/>
              <a:t>6</a:t>
            </a:r>
            <a:r>
              <a:rPr lang="en-US" altLang="ru-RU" sz="2400" b="1" dirty="0"/>
              <a:t> – 16 </a:t>
            </a:r>
            <a:r>
              <a:rPr lang="ru-RU" altLang="ru-RU" sz="2400" b="1" dirty="0"/>
              <a:t>байт адреса (2</a:t>
            </a:r>
            <a:r>
              <a:rPr lang="en-US" altLang="ru-RU" sz="2400" b="1" baseline="30000" dirty="0"/>
              <a:t>128</a:t>
            </a:r>
            <a:r>
              <a:rPr lang="en-US" altLang="ru-RU" sz="2400" b="1" dirty="0"/>
              <a:t>)</a:t>
            </a:r>
            <a:endParaRPr lang="ru-RU" altLang="ru-RU" sz="2400" b="1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25FD299-B3F8-4F4B-95A8-0849707A46CC}"/>
              </a:ext>
            </a:extLst>
          </p:cNvPr>
          <p:cNvSpPr/>
          <p:nvPr/>
        </p:nvSpPr>
        <p:spPr>
          <a:xfrm>
            <a:off x="6481994" y="4252090"/>
            <a:ext cx="255405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Arial" panose="020B0604020202020204" pitchFamily="34" charset="0"/>
              </a:rPr>
              <a:t> </a:t>
            </a:r>
            <a:r>
              <a:rPr lang="ru-RU" sz="2800" b="1" dirty="0"/>
              <a:t>6 июня 2012 года состоялся Всемирный запуск IPv6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F2D8F8AB-C97C-47E2-96E8-09A4DA3EC0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0919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8AD00C9-6ABD-4804-A1B6-DEF02C829F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4232" y="691773"/>
            <a:ext cx="5720605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Влияние периодической составляющей на </a:t>
            </a:r>
          </a:p>
          <a:p>
            <a:pPr eaLnBrk="1" hangingPunct="1"/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рост </a:t>
            </a:r>
            <a:r>
              <a:rPr lang="ru-RU" altLang="ru-RU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производительности вычислений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J5</a:t>
            </a:r>
            <a:endParaRPr lang="ru-RU" altLang="ru-RU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BD7C6E3-4683-4CE4-80FA-BC48452C7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232" y="1511300"/>
            <a:ext cx="6096000" cy="501967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6169417D-2A59-4B5C-A0C6-2437DC273C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845796"/>
            <a:ext cx="2880320" cy="2095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F466B5-1854-42FE-9BAE-174CC1C881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324" y="2538434"/>
            <a:ext cx="3073663" cy="3888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E348372-CD0E-4D78-BC09-E68D41DC98AE}"/>
              </a:ext>
            </a:extLst>
          </p:cNvPr>
          <p:cNvSpPr txBox="1"/>
          <p:nvPr/>
        </p:nvSpPr>
        <p:spPr>
          <a:xfrm>
            <a:off x="6129442" y="2138324"/>
            <a:ext cx="27754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Замедление с 2014-го: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F06721E-BF15-4929-8480-E2F2257538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0387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6F95BB09-CD77-45B0-817C-DC1525915B78}"/>
              </a:ext>
            </a:extLst>
          </p:cNvPr>
          <p:cNvSpPr/>
          <p:nvPr/>
        </p:nvSpPr>
        <p:spPr>
          <a:xfrm>
            <a:off x="194385" y="1210808"/>
            <a:ext cx="875523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В 1845 году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Пьер Ферхюльст  впервые предложил логистическое уравнение для роста численности населения, что явилось  началом широкого использования логистической кривой (S-образной) в дополнение к более ранней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модели неограниченного экспоненциального роста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населения (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J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-образной), предложенной Томасом Мальтусом </a:t>
            </a:r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в 1798 г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в его классическом труде «О законе роста народонаселения». </a:t>
            </a:r>
          </a:p>
          <a:p>
            <a:r>
              <a:rPr lang="ru-RU" b="1" dirty="0">
                <a:solidFill>
                  <a:srgbClr val="C00000"/>
                </a:solidFill>
                <a:latin typeface="Arial" panose="020B0604020202020204" pitchFamily="34" charset="0"/>
              </a:rPr>
              <a:t>В 1910 году </a:t>
            </a:r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Альфредом Лотки была предложена более эффективная логистическая модель для автокаталитических химических реакций, которая позднее приобрела форму модели «хищник-жертва» Лотки-Вольтерра.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9311E7-6ACD-4E01-AA6D-F2B9B93C18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85" y="3854558"/>
            <a:ext cx="5800725" cy="26289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D8346-5713-422A-A37E-F9030A889C77}"/>
              </a:ext>
            </a:extLst>
          </p:cNvPr>
          <p:cNvSpPr txBox="1"/>
          <p:nvPr/>
        </p:nvSpPr>
        <p:spPr>
          <a:xfrm>
            <a:off x="194385" y="749143"/>
            <a:ext cx="85729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Что уже предлагалось: </a:t>
            </a:r>
            <a:r>
              <a:rPr lang="en-US" sz="2400" b="1" dirty="0">
                <a:solidFill>
                  <a:srgbClr val="C00000"/>
                </a:solidFill>
              </a:rPr>
              <a:t>J-</a:t>
            </a:r>
            <a:r>
              <a:rPr lang="ru-RU" sz="2400" b="1" dirty="0">
                <a:solidFill>
                  <a:srgbClr val="C00000"/>
                </a:solidFill>
              </a:rPr>
              <a:t>образные и</a:t>
            </a:r>
            <a:r>
              <a:rPr lang="en-US" sz="2400" b="1" dirty="0">
                <a:solidFill>
                  <a:srgbClr val="C00000"/>
                </a:solidFill>
              </a:rPr>
              <a:t> S-</a:t>
            </a:r>
            <a:r>
              <a:rPr lang="ru-RU" sz="2400" b="1" dirty="0">
                <a:solidFill>
                  <a:srgbClr val="C00000"/>
                </a:solidFill>
              </a:rPr>
              <a:t>образные кривые роста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512316-912E-4A16-98DD-C9BC418801D4}"/>
              </a:ext>
            </a:extLst>
          </p:cNvPr>
          <p:cNvSpPr txBox="1"/>
          <p:nvPr/>
        </p:nvSpPr>
        <p:spPr>
          <a:xfrm>
            <a:off x="1059674" y="3933376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1798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A763A78C-02CC-46DE-9116-5925B82E8127}"/>
              </a:ext>
            </a:extLst>
          </p:cNvPr>
          <p:cNvSpPr/>
          <p:nvPr/>
        </p:nvSpPr>
        <p:spPr>
          <a:xfrm>
            <a:off x="3691606" y="3923915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1845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68EAB7F-6691-45D5-86FE-5EAD0D79BCA7}"/>
              </a:ext>
            </a:extLst>
          </p:cNvPr>
          <p:cNvSpPr/>
          <p:nvPr/>
        </p:nvSpPr>
        <p:spPr>
          <a:xfrm>
            <a:off x="4684237" y="3933376"/>
            <a:ext cx="768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1910</a:t>
            </a:r>
            <a:r>
              <a:rPr lang="ru-RU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2891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0133B7-56FC-41E8-830C-0D7FD656ED3F}"/>
              </a:ext>
            </a:extLst>
          </p:cNvPr>
          <p:cNvSpPr txBox="1"/>
          <p:nvPr/>
        </p:nvSpPr>
        <p:spPr>
          <a:xfrm>
            <a:off x="288469" y="765330"/>
            <a:ext cx="84940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/>
              <a:t>Самый стабильный экспоненциальный рост: количественный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6A5B6C0-7266-4F4B-8E68-C2E3076FB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71" y="1268647"/>
            <a:ext cx="7528258" cy="524312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47813EC-864F-4B96-B05D-0B7B0AE8BB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3553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7451E1BC-0923-4514-8575-FDD7E8067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6295" y="1827386"/>
            <a:ext cx="5193221" cy="4702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E156E1-3043-4425-BE76-F5854E553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249" y="1965478"/>
            <a:ext cx="2900928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грамотности </a:t>
            </a:r>
          </a:p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на протяжении </a:t>
            </a:r>
          </a:p>
          <a:p>
            <a:pPr eaLnBrk="1" hangingPunct="1"/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200-т лет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15C09-AF74-41C0-960E-335D5F93C7E6}"/>
              </a:ext>
            </a:extLst>
          </p:cNvPr>
          <p:cNvSpPr txBox="1"/>
          <p:nvPr/>
        </p:nvSpPr>
        <p:spPr>
          <a:xfrm>
            <a:off x="147954" y="858838"/>
            <a:ext cx="888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Прецеденты длительного экспоненциального роста в контексте процессов интеллектуализации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21D283-BDC5-476E-BE9F-0D268F007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6967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Рисунок 1">
            <a:extLst>
              <a:ext uri="{FF2B5EF4-FFF2-40B4-BE49-F238E27FC236}">
                <a16:creationId xmlns:a16="http://schemas.microsoft.com/office/drawing/2014/main" id="{071D6AB4-179D-41C2-B9F3-7265E441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132" y="1958975"/>
            <a:ext cx="7297737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4">
            <a:extLst>
              <a:ext uri="{FF2B5EF4-FFF2-40B4-BE49-F238E27FC236}">
                <a16:creationId xmlns:a16="http://schemas.microsoft.com/office/drawing/2014/main" id="{7C04B5A7-8C06-443B-8B7D-810B3B380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1628806"/>
            <a:ext cx="820928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тиражей книг протяжении 2-х тысяч лет</a:t>
            </a:r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-20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FD78C65-081C-4839-A808-44FEA3C637D3}"/>
              </a:ext>
            </a:extLst>
          </p:cNvPr>
          <p:cNvSpPr txBox="1"/>
          <p:nvPr/>
        </p:nvSpPr>
        <p:spPr>
          <a:xfrm>
            <a:off x="147955" y="769579"/>
            <a:ext cx="88880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tx2"/>
                </a:solidFill>
              </a:rPr>
              <a:t>Прецеденты длительного экспоненциального роста в контексте процессов интеллектуализации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9011EE-5F32-42D0-965B-DFB1E17AEF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289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BB0390E-1CEE-426E-8386-A9B113CC55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1870809"/>
            <a:ext cx="6329362" cy="468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1">
            <a:extLst>
              <a:ext uri="{FF2B5EF4-FFF2-40B4-BE49-F238E27FC236}">
                <a16:creationId xmlns:a16="http://schemas.microsoft.com/office/drawing/2014/main" id="{AAAFE010-7A61-42D0-A49A-BDC86B6824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7" y="1250801"/>
            <a:ext cx="819692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ru-RU" alt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Экспоненциальный рост </a:t>
            </a:r>
            <a:r>
              <a:rPr lang="ru-RU" alt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размеров мозга человека</a:t>
            </a:r>
            <a:r>
              <a:rPr lang="ru-RU" altLang="ru-RU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J4-20</a:t>
            </a:r>
            <a:r>
              <a:rPr lang="ru-RU" altLang="ru-RU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4D6203D-6BA9-4B27-9F58-36E9E86A3D83}"/>
              </a:ext>
            </a:extLst>
          </p:cNvPr>
          <p:cNvSpPr/>
          <p:nvPr/>
        </p:nvSpPr>
        <p:spPr>
          <a:xfrm>
            <a:off x="776287" y="858838"/>
            <a:ext cx="5093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altLang="ru-RU" sz="2400" b="1" dirty="0">
                <a:solidFill>
                  <a:schemeClr val="tx2"/>
                </a:solidFill>
                <a:latin typeface="Arial" charset="0"/>
              </a:rPr>
              <a:t>Интеллектуализация биосферы</a:t>
            </a:r>
            <a:endParaRPr lang="ru-RU" sz="2400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410F5C-D0B9-48FB-8FAE-C019368AB3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7015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373A1-CDBB-487D-91FF-D8F586FC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7" name="Рисунок 2">
            <a:extLst>
              <a:ext uri="{FF2B5EF4-FFF2-40B4-BE49-F238E27FC236}">
                <a16:creationId xmlns:a16="http://schemas.microsoft.com/office/drawing/2014/main" id="{67705407-F1B5-47FE-83BD-CE1F4D64C0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8" y="2924944"/>
            <a:ext cx="7899400" cy="3489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1">
            <a:extLst>
              <a:ext uri="{FF2B5EF4-FFF2-40B4-BE49-F238E27FC236}">
                <a16:creationId xmlns:a16="http://schemas.microsoft.com/office/drawing/2014/main" id="{3A083915-BF42-4337-AF5A-FAE564E6BE8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035" y="1658118"/>
            <a:ext cx="6583336" cy="1201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latin typeface="Arial" panose="020B0604020202020204" pitchFamily="34" charset="0"/>
              </a:rPr>
              <a:t>Современная </a:t>
            </a:r>
            <a:r>
              <a:rPr lang="ru-RU" altLang="ru-RU" sz="1800" b="1" dirty="0">
                <a:latin typeface="Arial" panose="020B0604020202020204" pitchFamily="34" charset="0"/>
              </a:rPr>
              <a:t>реконструкция эволюции сложности генома </a:t>
            </a:r>
            <a:r>
              <a:rPr lang="ru-RU" altLang="ru-RU" sz="1800" dirty="0">
                <a:latin typeface="Arial" panose="020B0604020202020204" pitchFamily="34" charset="0"/>
              </a:rPr>
              <a:t>позволяет предположить </a:t>
            </a:r>
            <a:r>
              <a:rPr lang="ru-RU" altLang="ru-RU" sz="1800" b="1" dirty="0">
                <a:latin typeface="Arial" panose="020B0604020202020204" pitchFamily="34" charset="0"/>
              </a:rPr>
              <a:t>возможность </a:t>
            </a:r>
            <a:r>
              <a:rPr lang="ru-RU" altLang="ru-RU" sz="1800" dirty="0">
                <a:solidFill>
                  <a:srgbClr val="C00000"/>
                </a:solidFill>
                <a:latin typeface="Arial" panose="020B0604020202020204" pitchFamily="34" charset="0"/>
              </a:rPr>
              <a:t>обобщения законов развития компьютерных систем вплоть до масштабов эволюции жизни во Вселенной</a:t>
            </a:r>
            <a:r>
              <a:rPr lang="ru-RU" altLang="ru-RU" sz="1800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FD3E5E3-5F88-4306-8F27-63156E967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264" y="750148"/>
            <a:ext cx="7208838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>
                <a:solidFill>
                  <a:srgbClr val="C00000"/>
                </a:solidFill>
                <a:latin typeface="Arial" panose="020B0604020202020204" pitchFamily="34" charset="0"/>
              </a:rPr>
              <a:t>Самый длительный экспоненциальный рост: </a:t>
            </a:r>
            <a:r>
              <a:rPr lang="ru-RU" altLang="ru-RU" sz="2400" dirty="0">
                <a:solidFill>
                  <a:srgbClr val="C00000"/>
                </a:solidFill>
                <a:latin typeface="Arial" panose="020B0604020202020204" pitchFamily="34" charset="0"/>
              </a:rPr>
              <a:t>10 млрд лет развития генома </a:t>
            </a:r>
          </a:p>
        </p:txBody>
      </p:sp>
      <p:sp>
        <p:nvSpPr>
          <p:cNvPr id="11" name="Прямоугольник 2">
            <a:extLst>
              <a:ext uri="{FF2B5EF4-FFF2-40B4-BE49-F238E27FC236}">
                <a16:creationId xmlns:a16="http://schemas.microsoft.com/office/drawing/2014/main" id="{93C07D88-C8AF-4FF9-A739-5D1771D0A6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25133" y="3861568"/>
            <a:ext cx="32575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>
                <a:solidFill>
                  <a:srgbClr val="C00000"/>
                </a:solidFill>
              </a:rPr>
              <a:t>Гипотеза Шарова </a:t>
            </a:r>
            <a:r>
              <a:rPr lang="ru-RU" altLang="ru-RU" sz="2000" dirty="0">
                <a:solidFill>
                  <a:srgbClr val="C00000"/>
                </a:solidFill>
              </a:rPr>
              <a:t>– Гордона</a:t>
            </a:r>
          </a:p>
        </p:txBody>
      </p:sp>
      <p:sp>
        <p:nvSpPr>
          <p:cNvPr id="12" name="TextBox 15">
            <a:extLst>
              <a:ext uri="{FF2B5EF4-FFF2-40B4-BE49-F238E27FC236}">
                <a16:creationId xmlns:a16="http://schemas.microsoft.com/office/drawing/2014/main" id="{EDC65DDD-636B-415E-B003-24A34D5FFE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03422" y="2570931"/>
            <a:ext cx="20605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2000" dirty="0"/>
              <a:t>Базовый период: </a:t>
            </a:r>
            <a:r>
              <a:rPr lang="ru-RU" altLang="ru-RU" sz="2000" b="1" dirty="0">
                <a:solidFill>
                  <a:srgbClr val="C00000"/>
                </a:solidFill>
              </a:rPr>
              <a:t>2 млрд лет!</a:t>
            </a:r>
          </a:p>
        </p:txBody>
      </p:sp>
      <p:sp>
        <p:nvSpPr>
          <p:cNvPr id="13" name="TextBox 3">
            <a:extLst>
              <a:ext uri="{FF2B5EF4-FFF2-40B4-BE49-F238E27FC236}">
                <a16:creationId xmlns:a16="http://schemas.microsoft.com/office/drawing/2014/main" id="{F6A084F6-12E1-42AA-AFAB-4D2444E0D7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3845" y="4407669"/>
            <a:ext cx="1620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ru-RU" sz="2800" b="1">
                <a:solidFill>
                  <a:srgbClr val="C00000"/>
                </a:solidFill>
              </a:rPr>
              <a:t>J2-2</a:t>
            </a:r>
            <a:r>
              <a:rPr lang="ru-RU" altLang="ru-RU" sz="2800" b="1">
                <a:solidFill>
                  <a:srgbClr val="C00000"/>
                </a:solidFill>
              </a:rPr>
              <a:t>млрд</a:t>
            </a: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D4337FFB-9D2A-4966-AD5D-B826AC9AE7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122" y="4590010"/>
            <a:ext cx="1152128" cy="683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AF234E9-22FE-4BCA-8F89-7678C49B09D9}"/>
              </a:ext>
            </a:extLst>
          </p:cNvPr>
          <p:cNvSpPr txBox="1"/>
          <p:nvPr/>
        </p:nvSpPr>
        <p:spPr>
          <a:xfrm>
            <a:off x="5006268" y="5233901"/>
            <a:ext cx="7489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dirty="0">
                <a:solidFill>
                  <a:srgbClr val="C00000"/>
                </a:solidFill>
              </a:rPr>
              <a:t>Вирусы</a:t>
            </a:r>
          </a:p>
        </p:txBody>
      </p:sp>
    </p:spTree>
    <p:extLst>
      <p:ext uri="{BB962C8B-B14F-4D97-AF65-F5344CB8AC3E}">
        <p14:creationId xmlns:p14="http://schemas.microsoft.com/office/powerpoint/2010/main" val="41338230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4B5ED7-645B-4621-9998-E551D418BCD8}"/>
              </a:ext>
            </a:extLst>
          </p:cNvPr>
          <p:cNvSpPr txBox="1"/>
          <p:nvPr/>
        </p:nvSpPr>
        <p:spPr>
          <a:xfrm>
            <a:off x="136036" y="696128"/>
            <a:ext cx="87564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00000"/>
                </a:solidFill>
              </a:rPr>
              <a:t>Дальние перспективы: космическая экспансия ноотехносферы</a:t>
            </a:r>
            <a:r>
              <a:rPr lang="ru-RU" sz="2400" b="1" dirty="0"/>
              <a:t> </a:t>
            </a:r>
          </a:p>
          <a:p>
            <a:pPr algn="ctr"/>
            <a:r>
              <a:rPr lang="ru-RU" sz="2000" b="1" dirty="0"/>
              <a:t>от микрокосмоса до нанокосмоса и от мегакосмоса до гигакосмоса и далее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F6373A1-CDBB-487D-91FF-D8F586FCC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7" name="Рисунок 1">
            <a:extLst>
              <a:ext uri="{FF2B5EF4-FFF2-40B4-BE49-F238E27FC236}">
                <a16:creationId xmlns:a16="http://schemas.microsoft.com/office/drawing/2014/main" id="{97C9DBB1-27D2-436A-A717-F331871A4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36" y="1448520"/>
            <a:ext cx="3690709" cy="5085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84B849E7-8EEC-4A32-8D07-AFB467632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7944" y="1488624"/>
            <a:ext cx="265112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Предельный диапазон техносферы: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000" b="1" dirty="0"/>
              <a:t>от пикакосмоса до йоттакосмоса</a:t>
            </a: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id="{A670E4ED-6441-435C-B865-07CDC8369B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4640" y="3778881"/>
            <a:ext cx="5130829" cy="2739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800" b="1" dirty="0">
                <a:solidFill>
                  <a:srgbClr val="C00000"/>
                </a:solidFill>
              </a:rPr>
              <a:t>4 типа цивилизации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(по аналогии </a:t>
            </a:r>
            <a:r>
              <a:rPr lang="ru-RU" altLang="ru-RU" sz="2400" b="1" dirty="0"/>
              <a:t>со шкалой Карташева</a:t>
            </a:r>
            <a:r>
              <a:rPr lang="ru-RU" altLang="ru-RU" sz="2400" dirty="0"/>
              <a:t>)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/>
              <a:t>по диапазону освоения масштабов: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10 – </a:t>
            </a:r>
            <a:r>
              <a:rPr lang="ru-RU" altLang="ru-RU" sz="2400" b="1" dirty="0">
                <a:solidFill>
                  <a:schemeClr val="accent3">
                    <a:lumMod val="50000"/>
                  </a:schemeClr>
                </a:solidFill>
              </a:rPr>
              <a:t>доиндустриальная</a:t>
            </a:r>
            <a:r>
              <a:rPr lang="ru-RU" altLang="ru-RU" sz="2400" b="1" dirty="0"/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20 – </a:t>
            </a:r>
            <a:r>
              <a:rPr lang="ru-RU" altLang="ru-RU" sz="2400" b="1" dirty="0">
                <a:solidFill>
                  <a:srgbClr val="C00000"/>
                </a:solidFill>
              </a:rPr>
              <a:t>индустриальная (мы здесь!)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30 – </a:t>
            </a:r>
            <a:r>
              <a:rPr lang="ru-RU" altLang="ru-RU" sz="2400" b="1" dirty="0">
                <a:solidFill>
                  <a:schemeClr val="tx2"/>
                </a:solidFill>
              </a:rPr>
              <a:t>космическая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2400" b="1" dirty="0"/>
              <a:t>40 – универсальная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B8A603B-D734-4615-88E1-2895DD7CEC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1555" y="2783651"/>
            <a:ext cx="2385353" cy="1030039"/>
          </a:xfrm>
          <a:prstGeom prst="rect">
            <a:avLst/>
          </a:prstGeom>
        </p:spPr>
      </p:pic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E7F1515C-268F-43EA-8C6F-6236D97BA5A7}"/>
              </a:ext>
            </a:extLst>
          </p:cNvPr>
          <p:cNvSpPr/>
          <p:nvPr/>
        </p:nvSpPr>
        <p:spPr>
          <a:xfrm flipH="1">
            <a:off x="3905221" y="3043774"/>
            <a:ext cx="2651124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F307DA0C-AE1A-45F2-8EFE-180DA1DAFB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45" y="1446010"/>
            <a:ext cx="2400564" cy="1350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14261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12B4-FDE3-4879-9964-09EE0B5663F5}"/>
              </a:ext>
            </a:extLst>
          </p:cNvPr>
          <p:cNvSpPr txBox="1"/>
          <p:nvPr/>
        </p:nvSpPr>
        <p:spPr>
          <a:xfrm>
            <a:off x="251521" y="839008"/>
            <a:ext cx="8617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Техносфера </a:t>
            </a:r>
            <a:r>
              <a:rPr lang="en-US" sz="2000" b="1" dirty="0">
                <a:solidFill>
                  <a:srgbClr val="C00000"/>
                </a:solidFill>
              </a:rPr>
              <a:t>XXI </a:t>
            </a:r>
            <a:r>
              <a:rPr lang="ru-RU" sz="2000" b="1" dirty="0">
                <a:solidFill>
                  <a:srgbClr val="C00000"/>
                </a:solidFill>
              </a:rPr>
              <a:t>века: рост до миллиона компьютеров на каждого человека</a:t>
            </a:r>
          </a:p>
        </p:txBody>
      </p:sp>
      <p:pic>
        <p:nvPicPr>
          <p:cNvPr id="1026" name="Picture 2" descr="Ð½Ð°Ð½Ð¾ÑÐµÑÐ½Ð¾Ð»Ð¾Ð³Ð¸Ð¸ Ð² Ð¼ÐµÐ´Ð¸ÑÐ¸Ð½Ðµ">
            <a:extLst>
              <a:ext uri="{FF2B5EF4-FFF2-40B4-BE49-F238E27FC236}">
                <a16:creationId xmlns:a16="http://schemas.microsoft.com/office/drawing/2014/main" id="{8C364C3E-FD6C-45D2-83EF-F60C30F08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888252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E7A5C5F-985A-4713-ACFD-030528D57BAF}"/>
              </a:ext>
            </a:extLst>
          </p:cNvPr>
          <p:cNvSpPr txBox="1"/>
          <p:nvPr/>
        </p:nvSpPr>
        <p:spPr>
          <a:xfrm>
            <a:off x="699934" y="1239118"/>
            <a:ext cx="78700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Проникновение «в глубину»: нано- и пикороботы 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10358F1-63DF-4A8B-B9E5-63BE30102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4F53BA-55CD-415A-ADB7-33837A4464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4318427"/>
            <a:ext cx="2088232" cy="170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259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12B4-FDE3-4879-9964-09EE0B5663F5}"/>
              </a:ext>
            </a:extLst>
          </p:cNvPr>
          <p:cNvSpPr txBox="1"/>
          <p:nvPr/>
        </p:nvSpPr>
        <p:spPr>
          <a:xfrm>
            <a:off x="251521" y="839008"/>
            <a:ext cx="86174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Техносфера </a:t>
            </a:r>
            <a:r>
              <a:rPr lang="en-US" sz="2000" b="1" dirty="0">
                <a:solidFill>
                  <a:srgbClr val="C00000"/>
                </a:solidFill>
              </a:rPr>
              <a:t>XXI </a:t>
            </a:r>
            <a:r>
              <a:rPr lang="ru-RU" sz="2000" b="1" dirty="0">
                <a:solidFill>
                  <a:srgbClr val="C00000"/>
                </a:solidFill>
              </a:rPr>
              <a:t>века: рост до миллиона компьютеров на каждого человека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7A5C5F-985A-4713-ACFD-030528D57BAF}"/>
              </a:ext>
            </a:extLst>
          </p:cNvPr>
          <p:cNvSpPr txBox="1"/>
          <p:nvPr/>
        </p:nvSpPr>
        <p:spPr>
          <a:xfrm>
            <a:off x="162331" y="1147048"/>
            <a:ext cx="89908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/>
              <a:t>Проникновение «в высоту»: микро-, нано- и пикороботы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6FBA2C5-E38D-4331-8FC8-F5686A6FA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689750"/>
            <a:ext cx="5592375" cy="48107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5FEEAE-8C4B-4444-81B3-92D49346DDC4}"/>
              </a:ext>
            </a:extLst>
          </p:cNvPr>
          <p:cNvSpPr txBox="1"/>
          <p:nvPr/>
        </p:nvSpPr>
        <p:spPr>
          <a:xfrm>
            <a:off x="6097145" y="1694393"/>
            <a:ext cx="2771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Только такие объекты реально разогнать до субсветовых скоростей (для межзвёздных перелётов) при разумных затратах энергии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C78A0EA-086B-49F9-B2E6-4FD7A3377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0714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12B4-FDE3-4879-9964-09EE0B5663F5}"/>
              </a:ext>
            </a:extLst>
          </p:cNvPr>
          <p:cNvSpPr txBox="1"/>
          <p:nvPr/>
        </p:nvSpPr>
        <p:spPr>
          <a:xfrm>
            <a:off x="145884" y="692150"/>
            <a:ext cx="74830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Пределы техносферы на ближайшие 1000 лет:</a:t>
            </a:r>
          </a:p>
        </p:txBody>
      </p:sp>
      <p:pic>
        <p:nvPicPr>
          <p:cNvPr id="3" name="Рисунок 2" descr="Изображение выглядит как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0165AD90-67F2-424B-87A1-F97EDFFF36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4" y="1318617"/>
            <a:ext cx="5214649" cy="5186462"/>
          </a:xfrm>
          <a:prstGeom prst="rect">
            <a:avLst/>
          </a:prstGeom>
        </p:spPr>
      </p:pic>
      <p:pic>
        <p:nvPicPr>
          <p:cNvPr id="6" name="Рисунок 5" descr="Изображение выглядит как счетчик, устройство&#10;&#10;Автоматически созданное описание">
            <a:extLst>
              <a:ext uri="{FF2B5EF4-FFF2-40B4-BE49-F238E27FC236}">
                <a16:creationId xmlns:a16="http://schemas.microsoft.com/office/drawing/2014/main" id="{330A41E8-C0EA-4876-AF1F-91B7F71473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652" y="1899971"/>
            <a:ext cx="4800348" cy="37170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2E5632-A6A5-4D8B-8857-2FA03605D240}"/>
              </a:ext>
            </a:extLst>
          </p:cNvPr>
          <p:cNvSpPr txBox="1"/>
          <p:nvPr/>
        </p:nvSpPr>
        <p:spPr>
          <a:xfrm>
            <a:off x="153136" y="1128455"/>
            <a:ext cx="25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Годы: 2000 </a:t>
            </a:r>
            <a:r>
              <a:rPr lang="en-US" sz="2400" b="1" dirty="0">
                <a:solidFill>
                  <a:srgbClr val="C00000"/>
                </a:solidFill>
              </a:rPr>
              <a:t>- 2500 </a:t>
            </a:r>
            <a:endParaRPr lang="ru-RU" sz="2400" b="1" dirty="0">
              <a:solidFill>
                <a:srgbClr val="C00000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0990A03-A95A-460A-8633-6791551FB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73E0A85-804F-4DF7-A344-C100485F59FD}"/>
              </a:ext>
            </a:extLst>
          </p:cNvPr>
          <p:cNvSpPr txBox="1"/>
          <p:nvPr/>
        </p:nvSpPr>
        <p:spPr>
          <a:xfrm>
            <a:off x="6573874" y="1110985"/>
            <a:ext cx="25453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</a:rPr>
              <a:t>Годы: 2500 </a:t>
            </a:r>
            <a:r>
              <a:rPr lang="en-US" sz="2400" b="1" dirty="0">
                <a:solidFill>
                  <a:srgbClr val="C00000"/>
                </a:solidFill>
              </a:rPr>
              <a:t>- </a:t>
            </a:r>
            <a:r>
              <a:rPr lang="ru-RU" sz="2400" b="1" dirty="0">
                <a:solidFill>
                  <a:srgbClr val="C00000"/>
                </a:solidFill>
              </a:rPr>
              <a:t>30</a:t>
            </a:r>
            <a:r>
              <a:rPr lang="en-US" sz="2400" b="1" dirty="0">
                <a:solidFill>
                  <a:srgbClr val="C00000"/>
                </a:solidFill>
              </a:rPr>
              <a:t>00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7802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3A812B4-FDE3-4879-9964-09EE0B5663F5}"/>
              </a:ext>
            </a:extLst>
          </p:cNvPr>
          <p:cNvSpPr txBox="1"/>
          <p:nvPr/>
        </p:nvSpPr>
        <p:spPr>
          <a:xfrm>
            <a:off x="145884" y="692150"/>
            <a:ext cx="8852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</a:rPr>
              <a:t>Системодинамика техносферы на ближайшие 1000 лет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149E5D-B99F-4CE6-A6F4-BB89A6A546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4766"/>
            <a:ext cx="9144000" cy="275395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BDE8043-950E-47E8-9658-ECC8C095C8BB}"/>
              </a:ext>
            </a:extLst>
          </p:cNvPr>
          <p:cNvSpPr/>
          <p:nvPr/>
        </p:nvSpPr>
        <p:spPr>
          <a:xfrm>
            <a:off x="107950" y="4226858"/>
            <a:ext cx="87465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/>
              <a:t>Диапазон масштабных</a:t>
            </a:r>
          </a:p>
          <a:p>
            <a:r>
              <a:rPr lang="ru-RU" sz="2000" b="1" dirty="0"/>
              <a:t>порядков, освоенных цивилизацией:</a:t>
            </a:r>
          </a:p>
          <a:p>
            <a:r>
              <a:rPr lang="ru-RU" sz="2000" b="1" dirty="0"/>
              <a:t>10 – доиндустриальная: Техноноосфера-0</a:t>
            </a:r>
          </a:p>
          <a:p>
            <a:r>
              <a:rPr lang="ru-RU" sz="2000" b="1" dirty="0"/>
              <a:t>        </a:t>
            </a:r>
            <a:r>
              <a:rPr lang="ru-RU" sz="2000" b="1" dirty="0">
                <a:solidFill>
                  <a:srgbClr val="C00000"/>
                </a:solidFill>
              </a:rPr>
              <a:t>20 – индустриальная: Техноноосфера-1</a:t>
            </a:r>
          </a:p>
          <a:p>
            <a:r>
              <a:rPr lang="ru-RU" sz="2000" b="1" dirty="0"/>
              <a:t>                   </a:t>
            </a:r>
            <a:r>
              <a:rPr lang="ru-RU" sz="2000" b="1" dirty="0">
                <a:solidFill>
                  <a:srgbClr val="002060"/>
                </a:solidFill>
              </a:rPr>
              <a:t>30 – космическая: Техноноосфера-2</a:t>
            </a:r>
          </a:p>
          <a:p>
            <a:r>
              <a:rPr lang="ru-RU" sz="2000" b="1" dirty="0"/>
              <a:t>                                  40 – универсальная: Техноноосфера-3</a:t>
            </a:r>
          </a:p>
        </p:txBody>
      </p:sp>
      <p:pic>
        <p:nvPicPr>
          <p:cNvPr id="10" name="Рисунок 9" descr="Изображение выглядит как снимок экрана&#10;&#10;Автоматически созданное описание">
            <a:extLst>
              <a:ext uri="{FF2B5EF4-FFF2-40B4-BE49-F238E27FC236}">
                <a16:creationId xmlns:a16="http://schemas.microsoft.com/office/drawing/2014/main" id="{DFA3150A-DE26-45D1-B60F-C68A3D253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8067" y="4389834"/>
            <a:ext cx="2406198" cy="16800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96BF262-E28F-4132-9958-BF6D50B5A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597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E8D8346-5713-422A-A37E-F9030A889C77}"/>
              </a:ext>
            </a:extLst>
          </p:cNvPr>
          <p:cNvSpPr txBox="1"/>
          <p:nvPr/>
        </p:nvSpPr>
        <p:spPr>
          <a:xfrm>
            <a:off x="194385" y="749143"/>
            <a:ext cx="87425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Что уже предлагалось: </a:t>
            </a:r>
            <a:r>
              <a:rPr lang="en-US" sz="2000" b="1" dirty="0">
                <a:solidFill>
                  <a:srgbClr val="C00000"/>
                </a:solidFill>
              </a:rPr>
              <a:t>J-</a:t>
            </a:r>
            <a:r>
              <a:rPr lang="ru-RU" sz="2000" b="1" dirty="0">
                <a:solidFill>
                  <a:srgbClr val="C00000"/>
                </a:solidFill>
              </a:rPr>
              <a:t>образные кривые роста – основа экспоненциальных моделей в развитии технологий</a:t>
            </a:r>
          </a:p>
        </p:txBody>
      </p:sp>
      <p:sp>
        <p:nvSpPr>
          <p:cNvPr id="11" name="TextBox 2">
            <a:extLst>
              <a:ext uri="{FF2B5EF4-FFF2-40B4-BE49-F238E27FC236}">
                <a16:creationId xmlns:a16="http://schemas.microsoft.com/office/drawing/2014/main" id="{958BCD56-EED8-4931-B324-929186057E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5052" y="1401378"/>
            <a:ext cx="252229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b="1" dirty="0"/>
              <a:t>Закон Мура</a:t>
            </a:r>
          </a:p>
        </p:txBody>
      </p:sp>
      <p:sp>
        <p:nvSpPr>
          <p:cNvPr id="12" name="Прямоугольник 1">
            <a:extLst>
              <a:ext uri="{FF2B5EF4-FFF2-40B4-BE49-F238E27FC236}">
                <a16:creationId xmlns:a16="http://schemas.microsoft.com/office/drawing/2014/main" id="{841CC541-EDFF-44D4-AD25-902D9A888F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2454" y="2792278"/>
            <a:ext cx="226035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ru-RU" altLang="ru-RU" sz="1800" b="1" dirty="0">
                <a:solidFill>
                  <a:srgbClr val="C00000"/>
                </a:solidFill>
              </a:rPr>
              <a:t>Закон Мура 1965: </a:t>
            </a:r>
            <a:r>
              <a:rPr lang="ru-RU" altLang="ru-RU" sz="1800" b="1" dirty="0"/>
              <a:t>Ежегодное удвоение!!! </a:t>
            </a:r>
            <a:endParaRPr lang="ru-RU" altLang="ru-RU" sz="1800" b="1" dirty="0">
              <a:solidFill>
                <a:srgbClr val="C00000"/>
              </a:solidFill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B965ADC-BC3B-49F3-A185-F2304929B96F}"/>
              </a:ext>
            </a:extLst>
          </p:cNvPr>
          <p:cNvSpPr/>
          <p:nvPr/>
        </p:nvSpPr>
        <p:spPr>
          <a:xfrm>
            <a:off x="5985995" y="2761500"/>
            <a:ext cx="2950983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sz="2000" b="1" dirty="0">
                <a:solidFill>
                  <a:srgbClr val="C00000"/>
                </a:solidFill>
              </a:rPr>
              <a:t>Современный «закон Мура»: </a:t>
            </a:r>
            <a:r>
              <a:rPr lang="ru-RU" altLang="ru-RU" b="1" dirty="0"/>
              <a:t>Удвоение каждые 1,5 года!!! </a:t>
            </a:r>
          </a:p>
        </p:txBody>
      </p:sp>
      <p:pic>
        <p:nvPicPr>
          <p:cNvPr id="14" name="Picture 7">
            <a:extLst>
              <a:ext uri="{FF2B5EF4-FFF2-40B4-BE49-F238E27FC236}">
                <a16:creationId xmlns:a16="http://schemas.microsoft.com/office/drawing/2014/main" id="{B4C3FF4A-4CFA-42F3-9592-D8CA1DC2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885" y="3835468"/>
            <a:ext cx="3155556" cy="2622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ABBC9637-5C58-4462-AD61-1C942CA2B4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05" y="1491231"/>
            <a:ext cx="1990725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7A4A9D3B-11E2-41FB-B18D-0EE02034D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454" y="3835469"/>
            <a:ext cx="23050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Стрелка вправо 12">
            <a:extLst>
              <a:ext uri="{FF2B5EF4-FFF2-40B4-BE49-F238E27FC236}">
                <a16:creationId xmlns:a16="http://schemas.microsoft.com/office/drawing/2014/main" id="{BB0B0E50-2E3A-472A-8DE1-BA86A24B2CBB}"/>
              </a:ext>
            </a:extLst>
          </p:cNvPr>
          <p:cNvSpPr/>
          <p:nvPr/>
        </p:nvSpPr>
        <p:spPr>
          <a:xfrm>
            <a:off x="4823674" y="3228353"/>
            <a:ext cx="972818" cy="429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833FB235-BE28-437F-B114-DAE24CC973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77" y="4559937"/>
            <a:ext cx="1434589" cy="1904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Рисунок 10" descr="The cover of the April 19, 1965 issue of Electronics, which at the time sold for 75 cents.">
            <a:hlinkClick r:id="rId8"/>
            <a:extLst>
              <a:ext uri="{FF2B5EF4-FFF2-40B4-BE49-F238E27FC236}">
                <a16:creationId xmlns:a16="http://schemas.microsoft.com/office/drawing/2014/main" id="{8A0CAC0A-6BC0-457B-85CD-145A635A5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166" y="4389556"/>
            <a:ext cx="1624441" cy="207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645B6C-D490-4B48-A750-35D6A2A99876}"/>
              </a:ext>
            </a:extLst>
          </p:cNvPr>
          <p:cNvSpPr txBox="1"/>
          <p:nvPr/>
        </p:nvSpPr>
        <p:spPr>
          <a:xfrm>
            <a:off x="2360008" y="1968445"/>
            <a:ext cx="26888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Гордон Мур – </a:t>
            </a:r>
          </a:p>
          <a:p>
            <a:r>
              <a:rPr lang="ru-RU" dirty="0"/>
              <a:t>основатель фирмы Интел</a:t>
            </a:r>
          </a:p>
        </p:txBody>
      </p:sp>
    </p:spTree>
    <p:extLst>
      <p:ext uri="{BB962C8B-B14F-4D97-AF65-F5344CB8AC3E}">
        <p14:creationId xmlns:p14="http://schemas.microsoft.com/office/powerpoint/2010/main" val="4331733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D5A90414-0456-484E-9259-B80CAEC185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713" y="796491"/>
            <a:ext cx="7255156" cy="568601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0C2DD73A-D18A-4A9C-82C1-86A81B2BAFE5}"/>
              </a:ext>
            </a:extLst>
          </p:cNvPr>
          <p:cNvSpPr/>
          <p:nvPr/>
        </p:nvSpPr>
        <p:spPr>
          <a:xfrm>
            <a:off x="32049" y="807044"/>
            <a:ext cx="189866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ru-RU" sz="2000" b="1" dirty="0">
                <a:solidFill>
                  <a:srgbClr val="C00000"/>
                </a:solidFill>
              </a:rPr>
              <a:t>Экспансия </a:t>
            </a:r>
          </a:p>
          <a:p>
            <a:pPr algn="r"/>
            <a:r>
              <a:rPr lang="ru-RU" sz="2000" b="1" dirty="0">
                <a:solidFill>
                  <a:srgbClr val="C00000"/>
                </a:solidFill>
              </a:rPr>
              <a:t>техносферы </a:t>
            </a:r>
          </a:p>
          <a:p>
            <a:pPr algn="r"/>
            <a:r>
              <a:rPr lang="ru-RU" sz="2000" b="1" dirty="0">
                <a:solidFill>
                  <a:srgbClr val="C00000"/>
                </a:solidFill>
              </a:rPr>
              <a:t>на ближайшие </a:t>
            </a:r>
          </a:p>
          <a:p>
            <a:pPr algn="r"/>
            <a:r>
              <a:rPr lang="en-US" sz="2800" b="1" dirty="0">
                <a:solidFill>
                  <a:srgbClr val="C00000"/>
                </a:solidFill>
              </a:rPr>
              <a:t>3 </a:t>
            </a:r>
            <a:r>
              <a:rPr lang="ru-RU" sz="2800" b="1" dirty="0">
                <a:solidFill>
                  <a:srgbClr val="C00000"/>
                </a:solidFill>
              </a:rPr>
              <a:t>тыс. лет:</a:t>
            </a:r>
            <a:endParaRPr lang="ru-RU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D8A2F03-550B-4D9D-8E20-F4C995AFD616}"/>
              </a:ext>
            </a:extLst>
          </p:cNvPr>
          <p:cNvSpPr txBox="1"/>
          <p:nvPr/>
        </p:nvSpPr>
        <p:spPr>
          <a:xfrm>
            <a:off x="16637" y="3140968"/>
            <a:ext cx="201967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Ориентировочная</a:t>
            </a:r>
          </a:p>
          <a:p>
            <a:r>
              <a:rPr lang="ru-RU" b="1" dirty="0"/>
              <a:t>«дорожная</a:t>
            </a:r>
          </a:p>
          <a:p>
            <a:r>
              <a:rPr lang="ru-RU" b="1" dirty="0"/>
              <a:t>карта»,</a:t>
            </a:r>
          </a:p>
          <a:p>
            <a:r>
              <a:rPr lang="ru-RU" dirty="0"/>
              <a:t>построенная</a:t>
            </a:r>
          </a:p>
          <a:p>
            <a:r>
              <a:rPr lang="ru-RU" dirty="0"/>
              <a:t>на базе экстраполяции динамики экспансии техногенной цивилизации 2-го тысячелетия н.э.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7620975-7D76-4B73-8B6D-D8DD7F61C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12" name="Picture 5" descr="braiUniverseSmall">
            <a:extLst>
              <a:ext uri="{FF2B5EF4-FFF2-40B4-BE49-F238E27FC236}">
                <a16:creationId xmlns:a16="http://schemas.microsoft.com/office/drawing/2014/main" id="{2DC8AC85-5938-446B-85D3-760EE0600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6378" y="3979710"/>
            <a:ext cx="3493591" cy="168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836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555FB5FC-C584-437D-ABD6-D81EAFF92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9" y="775557"/>
            <a:ext cx="6699027" cy="5306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1">
            <a:extLst>
              <a:ext uri="{FF2B5EF4-FFF2-40B4-BE49-F238E27FC236}">
                <a16:creationId xmlns:a16="http://schemas.microsoft.com/office/drawing/2014/main" id="{B5B77B71-4B8B-4553-96CB-BA2409933A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950" y="6082442"/>
            <a:ext cx="85232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r" eaLnBrk="1" hangingPunct="1"/>
            <a:r>
              <a:rPr lang="en-US" altLang="ru-RU" sz="1200" dirty="0"/>
              <a:t>Bell's law</a:t>
            </a:r>
            <a:r>
              <a:rPr lang="ru-RU" altLang="ru-RU" sz="1200" dirty="0"/>
              <a:t>: </a:t>
            </a:r>
            <a:r>
              <a:rPr lang="en-US" altLang="ru-RU" sz="1200" dirty="0"/>
              <a:t>1 January 2008</a:t>
            </a:r>
            <a:r>
              <a:rPr lang="ru-RU" altLang="ru-RU" sz="1200" dirty="0"/>
              <a:t> - </a:t>
            </a:r>
            <a:r>
              <a:rPr lang="en-US" altLang="ru-RU" sz="1200" dirty="0"/>
              <a:t>Bell's Law of Computer Classes, formulated by Gordon Bell in 1972, which describes how computer classes form, evolve, and may eventually die. </a:t>
            </a:r>
            <a:endParaRPr lang="ru-RU" altLang="ru-RU" sz="1200" dirty="0"/>
          </a:p>
        </p:txBody>
      </p:sp>
      <p:sp>
        <p:nvSpPr>
          <p:cNvPr id="7" name="Прямоугольник 1">
            <a:extLst>
              <a:ext uri="{FF2B5EF4-FFF2-40B4-BE49-F238E27FC236}">
                <a16:creationId xmlns:a16="http://schemas.microsoft.com/office/drawing/2014/main" id="{EA154569-D8E1-4332-B283-B5F7D4F8E2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54" y="2421127"/>
            <a:ext cx="2428875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ru-RU" altLang="ru-RU" sz="2000" dirty="0"/>
              <a:t>«</a:t>
            </a:r>
            <a:r>
              <a:rPr lang="ru-RU" altLang="ru-RU" sz="2000" b="1" dirty="0">
                <a:solidFill>
                  <a:srgbClr val="C00000"/>
                </a:solidFill>
              </a:rPr>
              <a:t>Закон Белла </a:t>
            </a:r>
          </a:p>
          <a:p>
            <a:pPr eaLnBrk="1" hangingPunct="1"/>
            <a:r>
              <a:rPr lang="ru-RU" altLang="ru-RU" sz="1400" dirty="0"/>
              <a:t>для рождения и смерти компьютерных классов» </a:t>
            </a:r>
          </a:p>
          <a:p>
            <a:pPr eaLnBrk="1" hangingPunct="1"/>
            <a:r>
              <a:rPr lang="ru-RU" altLang="ru-RU" sz="1600" dirty="0"/>
              <a:t>(</a:t>
            </a:r>
            <a:r>
              <a:rPr lang="ru-RU" altLang="ru-RU" sz="1600" b="1" dirty="0"/>
              <a:t>1972</a:t>
            </a:r>
            <a:r>
              <a:rPr lang="ru-RU" altLang="ru-RU" sz="1600" dirty="0"/>
              <a:t>, 2008, 2010…)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826738C-34B2-4EC8-8404-FC3245366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81753"/>
            <a:ext cx="2088232" cy="186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57CA192-5613-4FEC-8F4D-E2489D79F05A}"/>
              </a:ext>
            </a:extLst>
          </p:cNvPr>
          <p:cNvSpPr/>
          <p:nvPr/>
        </p:nvSpPr>
        <p:spPr>
          <a:xfrm>
            <a:off x="97054" y="5417910"/>
            <a:ext cx="26747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dirty="0"/>
              <a:t>Гордон Белл – создатель класса миникомпьютеров</a:t>
            </a:r>
            <a:r>
              <a:rPr lang="en-US" altLang="ru-RU" sz="1600" dirty="0"/>
              <a:t> </a:t>
            </a:r>
            <a:endParaRPr lang="ru-RU" sz="16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720F6B-29A3-4BDA-90F8-B826C44FFE62}"/>
              </a:ext>
            </a:extLst>
          </p:cNvPr>
          <p:cNvSpPr txBox="1"/>
          <p:nvPr/>
        </p:nvSpPr>
        <p:spPr>
          <a:xfrm>
            <a:off x="3076540" y="642764"/>
            <a:ext cx="33345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Один из немногих примеров </a:t>
            </a:r>
          </a:p>
          <a:p>
            <a:r>
              <a:rPr lang="ru-RU" b="1" dirty="0"/>
              <a:t>«хаотичных закономерностей»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F2ACC7C-33AC-45E6-B459-31C22374485D}"/>
              </a:ext>
            </a:extLst>
          </p:cNvPr>
          <p:cNvSpPr txBox="1"/>
          <p:nvPr/>
        </p:nvSpPr>
        <p:spPr>
          <a:xfrm>
            <a:off x="3203848" y="3914850"/>
            <a:ext cx="2088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Но «леса за деревьями практически не видно»…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31E2212-22DF-40F6-B5A4-C447DD6743C3}"/>
              </a:ext>
            </a:extLst>
          </p:cNvPr>
          <p:cNvSpPr txBox="1"/>
          <p:nvPr/>
        </p:nvSpPr>
        <p:spPr>
          <a:xfrm>
            <a:off x="54249" y="720674"/>
            <a:ext cx="246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уже предлагалось:</a:t>
            </a:r>
          </a:p>
        </p:txBody>
      </p:sp>
    </p:spTree>
    <p:extLst>
      <p:ext uri="{BB962C8B-B14F-4D97-AF65-F5344CB8AC3E}">
        <p14:creationId xmlns:p14="http://schemas.microsoft.com/office/powerpoint/2010/main" val="704876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pic>
        <p:nvPicPr>
          <p:cNvPr id="3" name="Рисунок 2" descr="Изображение выглядит как снимок экрана, птица&#10;&#10;Автоматически созданное описание">
            <a:extLst>
              <a:ext uri="{FF2B5EF4-FFF2-40B4-BE49-F238E27FC236}">
                <a16:creationId xmlns:a16="http://schemas.microsoft.com/office/drawing/2014/main" id="{A3601025-F94D-4658-AA10-3389FFC620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385" y="1907460"/>
            <a:ext cx="6851937" cy="4491825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9B7DC-7475-4D50-8D5B-53D7B5C94BD7}"/>
              </a:ext>
            </a:extLst>
          </p:cNvPr>
          <p:cNvSpPr/>
          <p:nvPr/>
        </p:nvSpPr>
        <p:spPr>
          <a:xfrm>
            <a:off x="183133" y="1070246"/>
            <a:ext cx="8504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43434"/>
                </a:solidFill>
                <a:latin typeface="Fira Sans"/>
              </a:rPr>
              <a:t>Цикл зрелости технологии (Hype cycle) компании Gartner</a:t>
            </a:r>
            <a:endParaRPr lang="ru-RU" sz="2400" b="1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A5E31E1-D232-4343-A53E-E226BBE79AC4}"/>
              </a:ext>
            </a:extLst>
          </p:cNvPr>
          <p:cNvSpPr/>
          <p:nvPr/>
        </p:nvSpPr>
        <p:spPr>
          <a:xfrm>
            <a:off x="183133" y="1464867"/>
            <a:ext cx="72893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YS Text Fallback"/>
              </a:rPr>
              <a:t>С 1995 года – «цикл ажиотажа», «цикл ожиданий», «цикл признания»…</a:t>
            </a:r>
            <a:endParaRPr lang="ru-RU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22AB8-A4D9-4520-B488-932CAA91C888}"/>
              </a:ext>
            </a:extLst>
          </p:cNvPr>
          <p:cNvSpPr txBox="1"/>
          <p:nvPr/>
        </p:nvSpPr>
        <p:spPr>
          <a:xfrm>
            <a:off x="194385" y="749143"/>
            <a:ext cx="65998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</a:rPr>
              <a:t>Что уже предлагалось: основа для циклических моделей</a:t>
            </a:r>
          </a:p>
        </p:txBody>
      </p:sp>
    </p:spTree>
    <p:extLst>
      <p:ext uri="{BB962C8B-B14F-4D97-AF65-F5344CB8AC3E}">
        <p14:creationId xmlns:p14="http://schemas.microsoft.com/office/powerpoint/2010/main" val="24401285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9B7DC-7475-4D50-8D5B-53D7B5C94BD7}"/>
              </a:ext>
            </a:extLst>
          </p:cNvPr>
          <p:cNvSpPr/>
          <p:nvPr/>
        </p:nvSpPr>
        <p:spPr>
          <a:xfrm>
            <a:off x="183133" y="1070246"/>
            <a:ext cx="8504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43434"/>
                </a:solidFill>
                <a:latin typeface="Fira Sans"/>
              </a:rPr>
              <a:t>Цикл зрелости технологии (Hype cycle) компании Gartner</a:t>
            </a:r>
            <a:endParaRPr lang="ru-RU" sz="2400" b="1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22AB8-A4D9-4520-B488-932CAA91C888}"/>
              </a:ext>
            </a:extLst>
          </p:cNvPr>
          <p:cNvSpPr txBox="1"/>
          <p:nvPr/>
        </p:nvSpPr>
        <p:spPr>
          <a:xfrm>
            <a:off x="194385" y="749143"/>
            <a:ext cx="246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уже предлагалось: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A5B10B5-7EEB-46AE-881B-06779654D2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384" y="1519762"/>
            <a:ext cx="6592385" cy="486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76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C80E24-FC6E-417F-8648-2DCD963112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99012"/>
            <a:ext cx="8384662" cy="5240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9B7DC-7475-4D50-8D5B-53D7B5C94BD7}"/>
              </a:ext>
            </a:extLst>
          </p:cNvPr>
          <p:cNvSpPr/>
          <p:nvPr/>
        </p:nvSpPr>
        <p:spPr>
          <a:xfrm>
            <a:off x="183133" y="1070246"/>
            <a:ext cx="8504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43434"/>
                </a:solidFill>
                <a:latin typeface="Fira Sans"/>
              </a:rPr>
              <a:t>Цикл зрелости технологии (Hype cycle) компании Gartner</a:t>
            </a:r>
            <a:endParaRPr lang="ru-RU" sz="2400" b="1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22AB8-A4D9-4520-B488-932CAA91C888}"/>
              </a:ext>
            </a:extLst>
          </p:cNvPr>
          <p:cNvSpPr txBox="1"/>
          <p:nvPr/>
        </p:nvSpPr>
        <p:spPr>
          <a:xfrm>
            <a:off x="194385" y="749143"/>
            <a:ext cx="246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уже предлагалось:</a:t>
            </a:r>
          </a:p>
        </p:txBody>
      </p:sp>
    </p:spTree>
    <p:extLst>
      <p:ext uri="{BB962C8B-B14F-4D97-AF65-F5344CB8AC3E}">
        <p14:creationId xmlns:p14="http://schemas.microsoft.com/office/powerpoint/2010/main" val="2441015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3"/>
          <p:cNvSpPr txBox="1">
            <a:spLocks noChangeArrowheads="1"/>
          </p:cNvSpPr>
          <p:nvPr/>
        </p:nvSpPr>
        <p:spPr bwMode="auto">
          <a:xfrm>
            <a:off x="1763713" y="193675"/>
            <a:ext cx="596015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dirty="0">
                <a:solidFill>
                  <a:schemeClr val="tx2"/>
                </a:solidFill>
                <a:latin typeface="Arial" charset="0"/>
              </a:rPr>
              <a:t>Аноприенко АЯ - </a:t>
            </a:r>
            <a:r>
              <a:rPr lang="ru-RU" altLang="ru-RU" sz="1800" b="1" dirty="0">
                <a:solidFill>
                  <a:schemeClr val="tx2"/>
                </a:solidFill>
                <a:latin typeface="Arial" charset="0"/>
              </a:rPr>
              <a:t>Интеллектуализация техносферы</a:t>
            </a:r>
          </a:p>
        </p:txBody>
      </p:sp>
      <p:sp>
        <p:nvSpPr>
          <p:cNvPr id="6147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532813" y="6165850"/>
            <a:ext cx="503237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068AA2-ADE2-48DD-9457-CACD8253DA96}" type="slidenum">
              <a:rPr lang="ru-RU" altLang="ru-RU" sz="1600" b="1" smtClean="0">
                <a:solidFill>
                  <a:srgbClr val="C00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ru-RU" altLang="ru-RU" sz="1600" b="1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485475-0D1A-4147-A16B-8202F09D00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4165" y="3867"/>
            <a:ext cx="1045617" cy="68790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0E9B7DC-7475-4D50-8D5B-53D7B5C94BD7}"/>
              </a:ext>
            </a:extLst>
          </p:cNvPr>
          <p:cNvSpPr/>
          <p:nvPr/>
        </p:nvSpPr>
        <p:spPr>
          <a:xfrm>
            <a:off x="183133" y="1070246"/>
            <a:ext cx="85046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343434"/>
                </a:solidFill>
                <a:latin typeface="Fira Sans"/>
              </a:rPr>
              <a:t>Цикл зрелости технологии (Hype cycle) компании Gartner</a:t>
            </a:r>
            <a:endParaRPr lang="ru-RU" sz="2400" b="1" i="0" dirty="0">
              <a:solidFill>
                <a:srgbClr val="333333"/>
              </a:solidFill>
              <a:effectLst/>
              <a:latin typeface="-apple-system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E22AB8-A4D9-4520-B488-932CAA91C888}"/>
              </a:ext>
            </a:extLst>
          </p:cNvPr>
          <p:cNvSpPr txBox="1"/>
          <p:nvPr/>
        </p:nvSpPr>
        <p:spPr>
          <a:xfrm>
            <a:off x="194385" y="749143"/>
            <a:ext cx="24671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C00000"/>
                </a:solidFill>
              </a:rPr>
              <a:t>Что уже предлагалось: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E60B19-20E4-4D68-9D7E-628AE66D18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485705"/>
            <a:ext cx="5751853" cy="4998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722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2553</TotalTime>
  <Words>1680</Words>
  <Application>Microsoft Office PowerPoint</Application>
  <PresentationFormat>Экран (4:3)</PresentationFormat>
  <Paragraphs>333</Paragraphs>
  <Slides>40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7" baseType="lpstr">
      <vt:lpstr>-apple-system</vt:lpstr>
      <vt:lpstr>Arial</vt:lpstr>
      <vt:lpstr>Calibri</vt:lpstr>
      <vt:lpstr>Fira Sans</vt:lpstr>
      <vt:lpstr>Times New Roman</vt:lpstr>
      <vt:lpstr>YS Text Fallback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АА</dc:creator>
  <cp:lastModifiedBy>anopr</cp:lastModifiedBy>
  <cp:revision>133</cp:revision>
  <dcterms:created xsi:type="dcterms:W3CDTF">2016-09-06T16:51:31Z</dcterms:created>
  <dcterms:modified xsi:type="dcterms:W3CDTF">2020-06-17T05:16:08Z</dcterms:modified>
</cp:coreProperties>
</file>